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-62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slide" Target="slides/slide11.xml"/>
  <Relationship Id="rId13" Type="http://schemas.openxmlformats.org/officeDocument/2006/relationships/slide" Target="slides/slide12.xml"/>
  <Relationship Id="rId14" Type="http://schemas.openxmlformats.org/officeDocument/2006/relationships/slide" Target="slides/slide13.xml"/>
  <Relationship Id="rId15" Type="http://schemas.openxmlformats.org/officeDocument/2006/relationships/slide" Target="slides/slide14.xml"/>
  <Relationship Id="rId16" Type="http://schemas.openxmlformats.org/officeDocument/2006/relationships/slide" Target="slides/slide15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heme" Target="theme/theme1.xml"/>
  <Relationship Id="rId2" Type="http://schemas.openxmlformats.org/officeDocument/2006/relationships/slide" Target="slides/slide1.xml"/>
  <Relationship Id="rId20" Type="http://schemas.openxmlformats.org/officeDocument/2006/relationships/tableStyles" Target="tableStyles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</Relationships>
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slideLayout" Target="../slideLayouts/slideLayout12.xml"/>
  <Relationship Id="rId13" Type="http://schemas.openxmlformats.org/officeDocument/2006/relationships/slideLayout" Target="../slideLayouts/slideLayout13.xml"/>
  <Relationship Id="rId14" Type="http://schemas.openxmlformats.org/officeDocument/2006/relationships/slideLayout" Target="../slideLayouts/slideLayout14.xml"/>
  <Relationship Id="rId15" Type="http://schemas.openxmlformats.org/officeDocument/2006/relationships/slideLayout" Target="../slideLayouts/slideLayout15.xml"/>
  <Relationship Id="rId16" Type="http://schemas.openxmlformats.org/officeDocument/2006/relationships/slideLayout" Target="../slideLayouts/slideLayout16.xml"/>
  <Relationship Id="rId17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7.xml"/>
  <Relationship Id="rId2" Type="http://schemas.openxmlformats.org/officeDocument/2006/relationships/image" Target="../media/image1.JPG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2.JPG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3.JPG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4.JPG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5.JPG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6.JPG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7.JPG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8.JP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9.JPG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8.xml"/>
  <Relationship Id="rId2" Type="http://schemas.openxmlformats.org/officeDocument/2006/relationships/image" Target="../media/image10.JPG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image11.JPG"/>
</Relationships>

</file>

<file path=ppt/slides/_rels/slide1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Lean Canvas:</a:t>
            </a:r>
            <a:br>
              <a:rPr lang="en-US" dirty="0" smtClean="0"/>
            </a:br>
            <a:r>
              <a:rPr lang="en-US" dirty="0" smtClean="0"/>
              <a:t>“</a:t>
            </a:r>
            <a:r>
              <a:rPr lang="en-US" sz="3600" i="1" dirty="0" smtClean="0"/>
              <a:t>Iterate From Plan A to a Plan That Works”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Ashton Alston</a:t>
            </a:r>
          </a:p>
          <a:p>
            <a:r>
              <a:rPr lang="en-US" dirty="0" smtClean="0"/>
              <a:t>Arkansas Tech University</a:t>
            </a:r>
          </a:p>
          <a:p>
            <a:r>
              <a:rPr lang="en-US" dirty="0" smtClean="0"/>
              <a:t>MSBA Major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90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Lean Canvas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by Ash </a:t>
            </a:r>
            <a:r>
              <a:rPr lang="en-US" dirty="0" err="1" smtClean="0"/>
              <a:t>Maurya</a:t>
            </a:r>
            <a:endParaRPr lang="en-US" dirty="0" smtClean="0"/>
          </a:p>
          <a:p>
            <a:r>
              <a:rPr lang="en-US" dirty="0" smtClean="0"/>
              <a:t>Adaptation of the Business Model Canvas developed by Alex </a:t>
            </a:r>
            <a:r>
              <a:rPr lang="en-US" dirty="0" err="1" smtClean="0"/>
              <a:t>Osterwalder</a:t>
            </a:r>
            <a:endParaRPr lang="en-US" dirty="0" smtClean="0"/>
          </a:p>
          <a:p>
            <a:r>
              <a:rPr lang="en-US" dirty="0" smtClean="0"/>
              <a:t>Used by entrepreneurs as a grounds-up tactical plan for building successful startups</a:t>
            </a:r>
          </a:p>
          <a:p>
            <a:r>
              <a:rPr lang="en-US" dirty="0" smtClean="0"/>
              <a:t>Used in the Lean Startup principles developed by Eric </a:t>
            </a:r>
            <a:r>
              <a:rPr lang="en-US" dirty="0" err="1" smtClean="0"/>
              <a:t>Ries</a:t>
            </a:r>
            <a:endParaRPr lang="en-US" dirty="0" smtClean="0"/>
          </a:p>
          <a:p>
            <a:r>
              <a:rPr lang="en-US" dirty="0" smtClean="0"/>
              <a:t>The canvas is a collection of hypotheses of what your startup could be and is waiting to be tested</a:t>
            </a:r>
          </a:p>
          <a:p>
            <a:r>
              <a:rPr lang="en-US" dirty="0" smtClean="0"/>
              <a:t>Involves continuous iterations and improvements on your business model</a:t>
            </a:r>
          </a:p>
          <a:p>
            <a:r>
              <a:rPr lang="en-US" dirty="0" smtClean="0"/>
              <a:t>Decreases startup failure probability, as it is customer focused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6121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32" y="675322"/>
            <a:ext cx="10058400" cy="562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5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1. Problem and Existing Alternatives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13" y="553244"/>
            <a:ext cx="2514600" cy="52006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1. List top 3 problems for the customer segment you are working with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What do they need solved?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2. List Existing Alternatives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How is the customer segment currently trying to solve their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19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2. Customer Segments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275" y="553244"/>
            <a:ext cx="2505075" cy="520065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1. List your target customers and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Who is your startup for?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How will users and customers interact?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2. List early adopters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Get more specific on the customer segment – narrow down distinguishing characteristics of a prototypical customer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Define an early adopter – not a mainstream consumer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1111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Unique Value Proposition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0" y="543719"/>
            <a:ext cx="2524125" cy="52197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Answer What, Who, and 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is your product?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Who is your customer?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 UVP: </a:t>
            </a:r>
            <a:r>
              <a:rPr lang="en-US" dirty="0" err="1" smtClean="0"/>
              <a:t>CloudFire</a:t>
            </a:r>
            <a:r>
              <a:rPr lang="en-US" dirty="0" smtClean="0"/>
              <a:t> – Photo and Video Sharing for Busy Parents</a:t>
            </a:r>
            <a:br>
              <a:rPr lang="en-US" dirty="0" smtClean="0"/>
            </a:br>
            <a:r>
              <a:rPr lang="en-US" dirty="0" smtClean="0"/>
              <a:t>“Get back to the more important things in your life.”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Then Create a High-Concept Pitch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 high-concept pitch builds on other familiar concepts to quickly get an idea across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Example: YouTube: “Flickr for Videos”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836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Solution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513" y="1834356"/>
            <a:ext cx="2514600" cy="26384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a possible solution for each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At the beginning of the Lean Startup process, these will be untested hypotheses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Bind a solution to each problem as late as possible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534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Channels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038" y="1853406"/>
            <a:ext cx="2495550" cy="26003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your path to 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It is critical to start finding, building, and testing a significant path to your customers from day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Pay attention to which channels are inapplicable to your startup and which channels may be more viable in later stages of your startup</a:t>
            </a:r>
          </a:p>
        </p:txBody>
      </p:sp>
    </p:spTree>
    <p:extLst>
      <p:ext uri="{BB962C8B-B14F-4D97-AF65-F5344CB8AC3E}">
        <p14:creationId xmlns:p14="http://schemas.microsoft.com/office/powerpoint/2010/main" val="60119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Revenue Streams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3" y="2149136"/>
            <a:ext cx="5181600" cy="200886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50720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sources of revenue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When pricing your solution, consider: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Starting with a single pricing plan – return on learning is diluted when you attempt to target multiple customer segments at once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 a “Free Trial” plan – time-based trials help force a conversion decision which allows you to learn and iterate faster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Pick a Price Test - Existing alternatives  create “reference points” in the minds of customers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Take your costs into account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109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Cost Structure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3" y="2146699"/>
            <a:ext cx="5181600" cy="201374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fixed and variable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Less of an itemized list of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costs will you incur through key operations?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786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8. Key Metrics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275" y="1834356"/>
            <a:ext cx="2505075" cy="26384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List key numbers that tell you how your business is doing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allows you to have feedback to possibly change your product mix or pricing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Example: Amazon: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Sales conversion per visitor to the site – of every visitor, how many actually buy something?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Average Sales Transaction – of everyone that buys something, how much are they spending on average?</a:t>
            </a:r>
          </a:p>
        </p:txBody>
      </p:sp>
    </p:spTree>
    <p:extLst>
      <p:ext uri="{BB962C8B-B14F-4D97-AF65-F5344CB8AC3E}">
        <p14:creationId xmlns:p14="http://schemas.microsoft.com/office/powerpoint/2010/main" val="164537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9. Unfair Advantage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0" y="1820069"/>
            <a:ext cx="2524125" cy="26670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What do you do differently that cannot be easily copied or bought by others?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Usually the hardest section to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May not have an unfair advantage in early startup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Example: Amazon has an unlimited selection of books and great customer service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45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Completing the Lean Canvas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next objective is to find a big enough market that you can reach with customers who need your product that will pay a price that you can build a business around</a:t>
            </a:r>
          </a:p>
          <a:p>
            <a:r>
              <a:rPr lang="en-US" dirty="0" smtClean="0"/>
              <a:t>Pick customer segments that need your product the most. The goal is to have one or more of your top three problem as “must-haves” for them.</a:t>
            </a:r>
          </a:p>
          <a:p>
            <a:r>
              <a:rPr lang="en-US" dirty="0" smtClean="0"/>
              <a:t>Build a path to these customers. How easy is it to reach them?</a:t>
            </a:r>
          </a:p>
          <a:p>
            <a:r>
              <a:rPr lang="en-US" dirty="0" smtClean="0"/>
              <a:t>Pick a customer segment that allows you to maximize on price.</a:t>
            </a:r>
          </a:p>
          <a:p>
            <a:r>
              <a:rPr lang="en-US" dirty="0" smtClean="0"/>
              <a:t>Pick customers that represent a big enough market, or are a stepping stone to a big enough market, that you can build a business around.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791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the hypotheses on your Lean Canvas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051431" cy="4447082"/>
          </a:xfrm>
        </p:spPr>
        <p:txBody>
          <a:bodyPr/>
          <a:lstStyle/>
          <a:p>
            <a:r>
              <a:rPr lang="en-US" dirty="0" smtClean="0"/>
              <a:t>After reaching customers, what have you learned?</a:t>
            </a:r>
          </a:p>
          <a:p>
            <a:r>
              <a:rPr lang="en-US" dirty="0" smtClean="0"/>
              <a:t>Which hypotheses need to be changed?</a:t>
            </a:r>
          </a:p>
          <a:p>
            <a:r>
              <a:rPr lang="en-US" dirty="0" smtClean="0"/>
              <a:t>Continue to develop your Lean Canvas until your hypotheses are confirmed</a:t>
            </a:r>
          </a:p>
          <a:p>
            <a:r>
              <a:rPr lang="en-US" dirty="0" smtClean="0"/>
              <a:t>Continue to Build – Measure –Learn</a:t>
            </a:r>
          </a:p>
          <a:p>
            <a:r>
              <a:rPr lang="en-US" dirty="0" smtClean="0"/>
              <a:t>Learn as much as possible and decrease </a:t>
            </a:r>
            <a:r>
              <a:rPr lang="en-US" b="1" dirty="0" smtClean="0"/>
              <a:t>total</a:t>
            </a:r>
            <a:r>
              <a:rPr lang="en-US" dirty="0" smtClean="0"/>
              <a:t> time through the Build-Measure-Learn Feedback Loop (right)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392" y="2133600"/>
            <a:ext cx="442584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87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Maurya</a:t>
            </a:r>
            <a:r>
              <a:rPr lang="en-US" dirty="0"/>
              <a:t>, A. (2012, February 27). </a:t>
            </a:r>
            <a:r>
              <a:rPr lang="en-US" i="1" dirty="0" err="1"/>
              <a:t>LeanStack</a:t>
            </a:r>
            <a:r>
              <a:rPr lang="en-US" dirty="0"/>
              <a:t>. Retrieved from </a:t>
            </a:r>
            <a:r>
              <a:rPr lang="en-US" dirty="0" err="1"/>
              <a:t>LeanStack</a:t>
            </a:r>
            <a:r>
              <a:rPr lang="en-US" dirty="0"/>
              <a:t>: https://leanstack.com/why-lean-canvas</a:t>
            </a:r>
            <a:r>
              <a:rPr lang="en-US" dirty="0" smtClean="0"/>
              <a:t>/</a:t>
            </a:r>
          </a:p>
          <a:p>
            <a:r>
              <a:rPr lang="en-US" dirty="0" err="1"/>
              <a:t>Maurya</a:t>
            </a:r>
            <a:r>
              <a:rPr lang="en-US" dirty="0"/>
              <a:t>, A. (2012). </a:t>
            </a:r>
            <a:r>
              <a:rPr lang="en-US" i="1" dirty="0"/>
              <a:t>Running Lean: Iterate from Plan A to a Plan that Works.</a:t>
            </a:r>
            <a:r>
              <a:rPr lang="en-US" dirty="0"/>
              <a:t> Sebastopol: O'Reilly Media, Inc</a:t>
            </a:r>
            <a:r>
              <a:rPr lang="en-US" dirty="0" smtClean="0"/>
              <a:t>.</a:t>
            </a:r>
          </a:p>
          <a:p>
            <a:r>
              <a:rPr lang="en-US" dirty="0" err="1"/>
              <a:t>Maurya</a:t>
            </a:r>
            <a:r>
              <a:rPr lang="en-US" dirty="0"/>
              <a:t>, A. (2014, March 3). </a:t>
            </a:r>
            <a:r>
              <a:rPr lang="en-US" i="1" dirty="0" err="1"/>
              <a:t>LeanStack</a:t>
            </a:r>
            <a:r>
              <a:rPr lang="en-US" i="1" dirty="0"/>
              <a:t>.</a:t>
            </a:r>
            <a:r>
              <a:rPr lang="en-US" dirty="0"/>
              <a:t> Retrieved from </a:t>
            </a:r>
            <a:r>
              <a:rPr lang="en-US" dirty="0" err="1"/>
              <a:t>LeanStack</a:t>
            </a:r>
            <a:r>
              <a:rPr lang="en-US" dirty="0"/>
              <a:t>: http://</a:t>
            </a:r>
            <a:r>
              <a:rPr lang="en-US" dirty="0" smtClean="0"/>
              <a:t>leanstack.com/LeanCanvas.pdf</a:t>
            </a:r>
          </a:p>
          <a:p>
            <a:r>
              <a:rPr lang="en-US" dirty="0" err="1" smtClean="0"/>
              <a:t>Ries</a:t>
            </a:r>
            <a:r>
              <a:rPr lang="en-US" dirty="0"/>
              <a:t>, E. (2011). </a:t>
            </a:r>
            <a:r>
              <a:rPr lang="en-US" i="1" dirty="0"/>
              <a:t>The Lean Startup: How Today's Entrepreneurs.</a:t>
            </a:r>
            <a:r>
              <a:rPr lang="en-US" dirty="0"/>
              <a:t> New York: Crown Business.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4128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802</Words>
  <Application/>
  <PresentationFormat>Widescreen</PresentationFormat>
  <Paragraphs>80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Wisp</vt:lpstr>
      <vt:lpstr>The Lean Canvas: “Iterate From Plan A to a Plan That Works”</vt:lpstr>
      <vt:lpstr>The Lean Canvas Overview</vt:lpstr>
      <vt:lpstr>PowerPoint Presentation</vt:lpstr>
      <vt:lpstr>1. Problem and Existing Alternatives</vt:lpstr>
      <vt:lpstr>2. Customer Segments</vt:lpstr>
      <vt:lpstr>3. Unique Value Proposition</vt:lpstr>
      <vt:lpstr>4. Solution</vt:lpstr>
      <vt:lpstr>5. Channels</vt:lpstr>
      <vt:lpstr>6. Revenue Streams</vt:lpstr>
      <vt:lpstr>7. Cost Structure</vt:lpstr>
      <vt:lpstr>8. Key Metrics</vt:lpstr>
      <vt:lpstr>9. Unfair Advantage</vt:lpstr>
      <vt:lpstr>After Completing the Lean Canvas</vt:lpstr>
      <vt:lpstr>Test the hypotheses on your Lean Canvas</vt:lpstr>
      <vt:lpstr>Sources</vt:lpstr>
    </vt:vector>
  </TitlesOfParts>
  <LinksUpToDate>false</LinksUpToDate>
  <SharedDoc>false</SharedDoc>
  <HyperlinksChanged>false</HyperlinksChanged>
  <AppVersion>16.0000</AppVersion>
  <Company/>
  <Manager/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revision>0</revision>
</coreProperties>
</file>