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
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thumbnail" Target="docProps/thumbnail.jpeg"/>
  <Relationship Id="rId3" Type="http://schemas.openxmlformats.org/package/2006/relationships/metadata/core-properties" Target="docProps/core.xml"/>
  <Relationship Id="rId4" Type="http://schemas.openxmlformats.org/officeDocument/2006/relationships/extended-properties" Target="docProps/app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
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
  <Relationship Id="rId3" Type="http://schemas.openxmlformats.org/officeDocument/2006/relationships/slide" Target="slides/slide2.xml"/>
  <Relationship Id="rId4" Type="http://schemas.openxmlformats.org/officeDocument/2006/relationships/slide" Target="slides/slide3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heme" Target="theme/theme1.xml"/>
  <Relationship Id="rId8" Type="http://schemas.openxmlformats.org/officeDocument/2006/relationships/tableStyles" Target="tableStyles.xml"/>
</Relationships>

</file>

<file path=ppt/slideLayouts/_rels/slideLayout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0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84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79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542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429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01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52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879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32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55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35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3225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070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0030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07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86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86"/>
      </p:ext>
    </p:extLst>
  </p:cSld>
  <p:clrMapOvr>
    <a:masterClrMapping/>
  </p:clrMapOvr>
</p:sldLayout>
</file>

<file path=ppt/slideMasters/_rels/slideMaster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slideLayout" Target="../slideLayouts/slideLayout10.xml"/>
  <Relationship Id="rId11" Type="http://schemas.openxmlformats.org/officeDocument/2006/relationships/slideLayout" Target="../slideLayouts/slideLayout11.xml"/>
  <Relationship Id="rId12" Type="http://schemas.openxmlformats.org/officeDocument/2006/relationships/slideLayout" Target="../slideLayouts/slideLayout12.xml"/>
  <Relationship Id="rId13" Type="http://schemas.openxmlformats.org/officeDocument/2006/relationships/slideLayout" Target="../slideLayouts/slideLayout13.xml"/>
  <Relationship Id="rId14" Type="http://schemas.openxmlformats.org/officeDocument/2006/relationships/slideLayout" Target="../slideLayouts/slideLayout14.xml"/>
  <Relationship Id="rId15" Type="http://schemas.openxmlformats.org/officeDocument/2006/relationships/slideLayout" Target="../slideLayouts/slideLayout15.xml"/>
  <Relationship Id="rId16" Type="http://schemas.openxmlformats.org/officeDocument/2006/relationships/slideLayout" Target="../slideLayouts/slideLayout16.xml"/>
  <Relationship Id="rId17" Type="http://schemas.openxmlformats.org/officeDocument/2006/relationships/theme" Target="../theme/theme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slideLayout" Target="../slideLayouts/slideLayout5.xml"/>
  <Relationship Id="rId6" Type="http://schemas.openxmlformats.org/officeDocument/2006/relationships/slideLayout" Target="../slideLayouts/slideLayout6.xml"/>
  <Relationship Id="rId7" Type="http://schemas.openxmlformats.org/officeDocument/2006/relationships/slideLayout" Target="../slideLayouts/slideLayout7.xml"/>
  <Relationship Id="rId8" Type="http://schemas.openxmlformats.org/officeDocument/2006/relationships/slideLayout" Target="../slideLayouts/slideLayout8.xml"/>
  <Relationship Id="rId9" Type="http://schemas.openxmlformats.org/officeDocument/2006/relationships/slideLayout" Target="../slideLayouts/slideLayout9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2C6E1-C52A-46C2-84B1-FA992D6F987C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C268CC2-C7D6-4B6D-B35B-F2EDF36FB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55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1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Generation of electricity by using Fish </a:t>
            </a:r>
            <a:r>
              <a:rPr lang="en-GB" dirty="0"/>
              <a:t>Collagen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132" y="1690688"/>
            <a:ext cx="10515600" cy="4846590"/>
          </a:xfrm>
        </p:spPr>
        <p:txBody>
          <a:bodyPr>
            <a:normAutofit/>
          </a:bodyPr>
          <a:lstStyle/>
          <a:p>
            <a:pPr marL="0" lvl="1" indent="0" algn="just" defTabSz="360000">
              <a:spcBef>
                <a:spcPts val="400"/>
              </a:spcBef>
              <a:buClrTx/>
              <a:buSzPct val="68000"/>
              <a:buNone/>
            </a:pPr>
            <a:r>
              <a:rPr lang="en-I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The word “</a:t>
            </a:r>
            <a:r>
              <a:rPr lang="en-IN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piezein</a:t>
            </a:r>
            <a:r>
              <a:rPr lang="en-I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is a Greek word which means “</a:t>
            </a:r>
            <a:r>
              <a:rPr lang="en-IN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press</a:t>
            </a:r>
            <a:r>
              <a:rPr lang="en-I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0" lvl="1" indent="0" algn="just" defTabSz="360000">
              <a:spcBef>
                <a:spcPts val="400"/>
              </a:spcBef>
              <a:buClrTx/>
              <a:buSzPct val="68000"/>
              <a:buNone/>
            </a:pP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Piezoelectricity means electricity generated from pressure - a very logical 	name</a:t>
            </a:r>
          </a:p>
          <a:p>
            <a:pPr marL="0" indent="0" algn="just">
              <a:buNone/>
            </a:pPr>
            <a:r>
              <a:rPr lang="en-I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Piezoelectricity is the ability of certain crystals to produce a voltage when subjected to mechanical</a:t>
            </a:r>
          </a:p>
          <a:p>
            <a:pPr marL="0" indent="0" algn="just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When an electric voltage is applied to a transducer crystal, the crystal gets excited and is deformed</a:t>
            </a:r>
            <a:endParaRPr lang="en-IN" sz="1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When the crystal is compressed, the ions in each unit cell are displaced, causing the</a:t>
            </a:r>
          </a:p>
          <a:p>
            <a:pPr marL="0" indent="0" algn="just"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electric polarization of the unit cell</a:t>
            </a:r>
          </a:p>
          <a:p>
            <a:pPr marL="0" indent="0" algn="just">
              <a:buNone/>
            </a:pPr>
            <a:r>
              <a:rPr lang="en-I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But here we use the concept of producing electricity from Fish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Collagen</a:t>
            </a:r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Collagen is the most abundant protein in the human body and is the substance that holds the whole body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together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It is found in the bones, muscles, skin and tendons, where it forms a scaffold to provide strength and structure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 is a unique one and can be used to develop an alternate mode of electricity for </a:t>
            </a:r>
            <a:r>
              <a:rPr lang="en-GB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Nano-generators</a:t>
            </a:r>
          </a:p>
          <a:p>
            <a:pPr marL="0" indent="0" algn="just">
              <a:buNone/>
            </a:pP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Fish scale is a product that is abundant and is a very cost-effective process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188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46440"/>
            <a:ext cx="8596668" cy="5045429"/>
          </a:xfrm>
        </p:spPr>
        <p:txBody>
          <a:bodyPr>
            <a:normAutofit fontScale="55000" lnSpcReduction="20000"/>
          </a:bodyPr>
          <a:lstStyle/>
          <a:p>
            <a:r>
              <a:rPr lang="en-GB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protein obtained from such scales can then be used for making bio-piezoelectric </a:t>
            </a:r>
            <a:r>
              <a:rPr lang="en-GB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generators.</a:t>
            </a:r>
          </a:p>
          <a:p>
            <a:r>
              <a:rPr lang="en-GB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.By </a:t>
            </a:r>
            <a:r>
              <a:rPr lang="en-GB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combining four generators an output of 14V can be generated </a:t>
            </a:r>
            <a:r>
              <a:rPr lang="en-GB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GB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be sufficient in powering small fans and LED </a:t>
            </a:r>
            <a:r>
              <a:rPr lang="en-GB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lamps</a:t>
            </a:r>
          </a:p>
          <a:p>
            <a:pPr marL="0" indent="0">
              <a:buNone/>
            </a:pPr>
            <a:endParaRPr lang="en-GB" sz="33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Piezoelectric ceramic materials are not piezoelectric until the random ferroelectric domains are aligned by a process known as POLING</a:t>
            </a:r>
          </a:p>
          <a:p>
            <a:endParaRPr lang="en-US" sz="33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While the term transducer  commonly implies the use of a sensor/detector, any device which converts energy can be considered a transducer</a:t>
            </a:r>
          </a:p>
          <a:p>
            <a:pPr marL="0" indent="0">
              <a:buNone/>
            </a:pPr>
            <a:endParaRPr lang="en-IN" sz="33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GB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 can be developed further to power the electricity of an entire house</a:t>
            </a:r>
            <a:r>
              <a:rPr lang="en-GB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GB" sz="33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GB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 is much better than the present ones that rely on body motions for generating mobiles and other small appliances.</a:t>
            </a:r>
            <a:endParaRPr lang="en-IN" sz="33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286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of Generation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1651380"/>
            <a:ext cx="8596668" cy="5008728"/>
          </a:xfrm>
        </p:spPr>
        <p:txBody>
          <a:bodyPr>
            <a:normAutofit/>
          </a:bodyPr>
          <a:lstStyle/>
          <a:p>
            <a:r>
              <a:rPr lang="en-IN" dirty="0" smtClean="0">
                <a:latin typeface="Lucida Sans Unicode" pitchFamily="34" charset="0"/>
                <a:cs typeface="Lucida Sans Unicode" pitchFamily="34" charset="0"/>
              </a:rPr>
              <a:t>Transducers are used in electronic communications systems to convert signals of various physical forms to electronic signals, and </a:t>
            </a:r>
            <a:r>
              <a:rPr lang="en-IN" i="1" dirty="0" smtClean="0">
                <a:latin typeface="Lucida Sans Unicode" pitchFamily="34" charset="0"/>
                <a:cs typeface="Lucida Sans Unicode" pitchFamily="34" charset="0"/>
              </a:rPr>
              <a:t>vice versa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r>
              <a:rPr lang="en-IN" dirty="0" smtClean="0">
                <a:latin typeface="Lucida Sans Unicode" pitchFamily="34" charset="0"/>
                <a:cs typeface="Lucida Sans Unicode" pitchFamily="34" charset="0"/>
              </a:rPr>
              <a:t>In this concept, the first transducer could be a microphone, and the second transducer could be a speaker</a:t>
            </a:r>
          </a:p>
          <a:p>
            <a:endParaRPr lang="en-US" dirty="0"/>
          </a:p>
        </p:txBody>
      </p:sp>
      <p:pic>
        <p:nvPicPr>
          <p:cNvPr id="7" name="Picture 2" descr="C:\Users\JAYDEEPSAHA\Pictures\PIEZO\424px-Signal_processing_syste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3958" y="2674960"/>
            <a:ext cx="9253182" cy="25399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389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197</Words>
  <Application/>
  <PresentationFormat>Widescreen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Lucida Sans Unicode</vt:lpstr>
      <vt:lpstr>Times New Roman</vt:lpstr>
      <vt:lpstr>Trebuchet MS</vt:lpstr>
      <vt:lpstr>Wingdings 3</vt:lpstr>
      <vt:lpstr>Facet</vt:lpstr>
      <vt:lpstr>Generation of electricity by using Fish Collagen</vt:lpstr>
      <vt:lpstr>Cont…</vt:lpstr>
      <vt:lpstr>Process of Generation</vt:lpstr>
    </vt:vector>
  </TitlesOfParts>
  <Company/>
  <LinksUpToDate>false</LinksUpToDate>
  <SharedDoc>false</SharedDoc>
  <HyperlinksChanged>false</HyperlinksChanged>
  <AppVersion>15.0000</AppVersion>
  <Manager/>
</Properties>
</file>

<file path=docProps/core.xml><?xml version="1.0" encoding="utf-8"?>
<coreProperties xmlns="http://schemas.openxmlformats.org/package/2006/metadata/core-properties" xmlns:cp="http://schemas.openxmlformats.org/package/2006/metadata/core-properties" xmlns:dc="http://purl.org/dc/elements/1.1/" xmlns:dcterms="http://purl.org/dc/terms/" xmlns:xsi="http://www.w3.org/2001/XMLSchema-instance">
  <revision>0</revision>
</coreProperties>
</file>