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thumbnail" Target="docProps/thumbnail.jpeg"/>
  <Relationship Id="rId3" Type="http://schemas.openxmlformats.org/package/2006/relationships/metadata/core-properties" Target="docProps/core.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9" r:id="rId2"/>
    <p:sldId id="263" r:id="rId3"/>
    <p:sldId id="264" r:id="rId4"/>
    <p:sldId id="260" r:id="rId5"/>
    <p:sldId id="269" r:id="rId6"/>
    <p:sldId id="265" r:id="rId7"/>
    <p:sldId id="310" r:id="rId8"/>
    <p:sldId id="282" r:id="rId9"/>
    <p:sldId id="283" r:id="rId10"/>
    <p:sldId id="284" r:id="rId11"/>
    <p:sldId id="312" r:id="rId12"/>
    <p:sldId id="320" r:id="rId13"/>
    <p:sldId id="311" r:id="rId14"/>
    <p:sldId id="314" r:id="rId15"/>
    <p:sldId id="315" r:id="rId16"/>
    <p:sldId id="316" r:id="rId17"/>
    <p:sldId id="318" r:id="rId18"/>
    <p:sldId id="321"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
  <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 Type="http://schemas.openxmlformats.org/officeDocument/2006/relationships/slide" Target="slides/slide1.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2.png"/>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3.png"/>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3.png"/>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3.png"/>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3.png"/>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3.png"/>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3.png"/>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3.png"/>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3.png"/>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3.png"/>
</Relationships>

</file>

<file path=ppt/slideLayouts/_rels/slideLayout11.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3.png"/>
</Relationships>

</file>

<file path=ppt/slideLayouts/_rels/slideLayout12.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3.png"/>
</Relationships>

</file>

<file path=ppt/slideLayouts/_rels/slideLayout13.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3.png"/>
</Relationships>

</file>

<file path=ppt/slideLayouts/_rels/slideLayout14.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3.png"/>
</Relationships>

</file>

<file path=ppt/slideLayouts/_rels/slideLayout15.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3.png"/>
</Relationships>

</file>

<file path=ppt/slideLayouts/_rels/slideLayout16.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3.png"/>
</Relationships>

</file>

<file path=ppt/slideLayouts/_rels/slideLayout17.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3.png"/>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Droplets-S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313259" y="1300786"/>
            <a:ext cx="6517482"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313259" y="3886201"/>
            <a:ext cx="6517482"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8114A1C-CFBF-407B-8BC5-FFA1B0D784AD}" type="datetimeFigureOut">
              <a:rPr lang="en-US" smtClean="0"/>
              <a:pPr/>
              <a:t>11/16/2016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21C409-65A4-4AF8-9318-FE8FB1E84B4A}" type="slidenum">
              <a:rPr lang="en-US" smtClean="0"/>
              <a:pPr/>
              <a:t>‹#›</a:t>
            </a:fld>
            <a:endParaRPr lang="en-US"/>
          </a:p>
        </p:txBody>
      </p:sp>
    </p:spTree>
    <p:extLst>
      <p:ext uri="{BB962C8B-B14F-4D97-AF65-F5344CB8AC3E}">
        <p14:creationId xmlns:p14="http://schemas.microsoft.com/office/powerpoint/2010/main" val="1094999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330" y="2367093"/>
            <a:ext cx="777287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114A1C-CFBF-407B-8BC5-FFA1B0D784AD}" type="datetimeFigureOut">
              <a:rPr lang="en-US" smtClean="0"/>
              <a:pPr/>
              <a:t>11/16/2016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21C409-65A4-4AF8-9318-FE8FB1E84B4A}" type="slidenum">
              <a:rPr lang="en-US" smtClean="0"/>
              <a:pPr/>
              <a:t>‹#›</a:t>
            </a:fld>
            <a:endParaRPr lang="en-US"/>
          </a:p>
        </p:txBody>
      </p:sp>
    </p:spTree>
    <p:extLst>
      <p:ext uri="{BB962C8B-B14F-4D97-AF65-F5344CB8AC3E}">
        <p14:creationId xmlns:p14="http://schemas.microsoft.com/office/powerpoint/2010/main" val="685128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828564"/>
            <a:ext cx="7763814"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685331" y="3657458"/>
            <a:ext cx="7763814"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114A1C-CFBF-407B-8BC5-FFA1B0D784AD}" type="datetimeFigureOut">
              <a:rPr lang="en-US" smtClean="0"/>
              <a:pPr/>
              <a:t>11/16/2016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21C409-65A4-4AF8-9318-FE8FB1E84B4A}" type="slidenum">
              <a:rPr lang="en-US" smtClean="0"/>
              <a:pPr/>
              <a:t>‹#›</a:t>
            </a:fld>
            <a:endParaRPr lang="en-US"/>
          </a:p>
        </p:txBody>
      </p:sp>
    </p:spTree>
    <p:extLst>
      <p:ext uri="{BB962C8B-B14F-4D97-AF65-F5344CB8AC3E}">
        <p14:creationId xmlns:p14="http://schemas.microsoft.com/office/powerpoint/2010/main" val="3779571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330" y="2367093"/>
            <a:ext cx="382952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4629150" y="2367093"/>
            <a:ext cx="382905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8114A1C-CFBF-407B-8BC5-FFA1B0D784AD}" type="datetimeFigureOut">
              <a:rPr lang="en-US" smtClean="0"/>
              <a:pPr/>
              <a:t>11/16/2016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21C409-65A4-4AF8-9318-FE8FB1E84B4A}" type="slidenum">
              <a:rPr lang="en-US" smtClean="0"/>
              <a:pPr/>
              <a:t>‹#›</a:t>
            </a:fld>
            <a:endParaRPr lang="en-US"/>
          </a:p>
        </p:txBody>
      </p:sp>
    </p:spTree>
    <p:extLst>
      <p:ext uri="{BB962C8B-B14F-4D97-AF65-F5344CB8AC3E}">
        <p14:creationId xmlns:p14="http://schemas.microsoft.com/office/powerpoint/2010/main" val="2713580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59746" y="2371018"/>
            <a:ext cx="3655106"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685331" y="3051013"/>
            <a:ext cx="3829520"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97317" y="2371018"/>
            <a:ext cx="3661353"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4629150" y="3051013"/>
            <a:ext cx="382905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8114A1C-CFBF-407B-8BC5-FFA1B0D784AD}" type="datetimeFigureOut">
              <a:rPr lang="en-US" smtClean="0"/>
              <a:pPr/>
              <a:t>11/16/2016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21C409-65A4-4AF8-9318-FE8FB1E84B4A}" type="slidenum">
              <a:rPr lang="en-US" smtClean="0"/>
              <a:pPr/>
              <a:t>‹#›</a:t>
            </a:fld>
            <a:endParaRPr lang="en-US"/>
          </a:p>
        </p:txBody>
      </p:sp>
    </p:spTree>
    <p:extLst>
      <p:ext uri="{BB962C8B-B14F-4D97-AF65-F5344CB8AC3E}">
        <p14:creationId xmlns:p14="http://schemas.microsoft.com/office/powerpoint/2010/main" val="3484840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8114A1C-CFBF-407B-8BC5-FFA1B0D784AD}" type="datetimeFigureOut">
              <a:rPr lang="en-US" smtClean="0"/>
              <a:pPr/>
              <a:t>11/16/2016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21C409-65A4-4AF8-9318-FE8FB1E84B4A}" type="slidenum">
              <a:rPr lang="en-US" smtClean="0"/>
              <a:pPr/>
              <a:t>‹#›</a:t>
            </a:fld>
            <a:endParaRPr lang="en-US"/>
          </a:p>
        </p:txBody>
      </p:sp>
    </p:spTree>
    <p:extLst>
      <p:ext uri="{BB962C8B-B14F-4D97-AF65-F5344CB8AC3E}">
        <p14:creationId xmlns:p14="http://schemas.microsoft.com/office/powerpoint/2010/main" val="3036854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E8114A1C-CFBF-407B-8BC5-FFA1B0D784AD}" type="datetimeFigureOut">
              <a:rPr lang="en-US" smtClean="0"/>
              <a:pPr/>
              <a:t>11/16/2016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21C409-65A4-4AF8-9318-FE8FB1E84B4A}" type="slidenum">
              <a:rPr lang="en-US" smtClean="0"/>
              <a:pPr/>
              <a:t>‹#›</a:t>
            </a:fld>
            <a:endParaRPr lang="en-US"/>
          </a:p>
        </p:txBody>
      </p:sp>
    </p:spTree>
    <p:extLst>
      <p:ext uri="{BB962C8B-B14F-4D97-AF65-F5344CB8AC3E}">
        <p14:creationId xmlns:p14="http://schemas.microsoft.com/office/powerpoint/2010/main" val="1379945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2951766"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3808547" y="609601"/>
            <a:ext cx="4650122"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114A1C-CFBF-407B-8BC5-FFA1B0D784AD}" type="datetimeFigureOut">
              <a:rPr lang="en-US" smtClean="0"/>
              <a:pPr/>
              <a:t>11/16/2016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21C409-65A4-4AF8-9318-FE8FB1E84B4A}" type="slidenum">
              <a:rPr lang="en-US" smtClean="0"/>
              <a:pPr/>
              <a:t>‹#›</a:t>
            </a:fld>
            <a:endParaRPr lang="en-US"/>
          </a:p>
        </p:txBody>
      </p:sp>
    </p:spTree>
    <p:extLst>
      <p:ext uri="{BB962C8B-B14F-4D97-AF65-F5344CB8AC3E}">
        <p14:creationId xmlns:p14="http://schemas.microsoft.com/office/powerpoint/2010/main" val="1081590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2" y="609600"/>
            <a:ext cx="4129618"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004270" y="609601"/>
            <a:ext cx="3005851"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2632853"/>
            <a:ext cx="4129604"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114A1C-CFBF-407B-8BC5-FFA1B0D784AD}" type="datetimeFigureOut">
              <a:rPr lang="en-US" smtClean="0"/>
              <a:pPr/>
              <a:t>11/16/2016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21C409-65A4-4AF8-9318-FE8FB1E84B4A}" type="slidenum">
              <a:rPr lang="en-US" smtClean="0"/>
              <a:pPr/>
              <a:t>‹#›</a:t>
            </a:fld>
            <a:endParaRPr lang="en-US"/>
          </a:p>
        </p:txBody>
      </p:sp>
    </p:spTree>
    <p:extLst>
      <p:ext uri="{BB962C8B-B14F-4D97-AF65-F5344CB8AC3E}">
        <p14:creationId xmlns:p14="http://schemas.microsoft.com/office/powerpoint/2010/main" val="11105526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46" y="4289374"/>
            <a:ext cx="7773324"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31" y="5108728"/>
            <a:ext cx="7773339"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114A1C-CFBF-407B-8BC5-FFA1B0D784AD}" type="datetimeFigureOut">
              <a:rPr lang="en-US" smtClean="0"/>
              <a:pPr/>
              <a:t>11/16/2016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21C409-65A4-4AF8-9318-FE8FB1E84B4A}" type="slidenum">
              <a:rPr lang="en-US" smtClean="0"/>
              <a:pPr/>
              <a:t>‹#›</a:t>
            </a:fld>
            <a:endParaRPr lang="en-US"/>
          </a:p>
        </p:txBody>
      </p:sp>
    </p:spTree>
    <p:extLst>
      <p:ext uri="{BB962C8B-B14F-4D97-AF65-F5344CB8AC3E}">
        <p14:creationId xmlns:p14="http://schemas.microsoft.com/office/powerpoint/2010/main" val="2949473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7773339"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31" y="4204821"/>
            <a:ext cx="7773339"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114A1C-CFBF-407B-8BC5-FFA1B0D784AD}" type="datetimeFigureOut">
              <a:rPr lang="en-US" smtClean="0"/>
              <a:pPr/>
              <a:t>11/16/2016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21C409-65A4-4AF8-9318-FE8FB1E84B4A}" type="slidenum">
              <a:rPr lang="en-US" smtClean="0"/>
              <a:pPr/>
              <a:t>‹#›</a:t>
            </a:fld>
            <a:endParaRPr lang="en-US"/>
          </a:p>
        </p:txBody>
      </p:sp>
    </p:spTree>
    <p:extLst>
      <p:ext uri="{BB962C8B-B14F-4D97-AF65-F5344CB8AC3E}">
        <p14:creationId xmlns:p14="http://schemas.microsoft.com/office/powerpoint/2010/main" val="17748931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3" name="Picture 12"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084659" y="872588"/>
            <a:ext cx="6977064" cy="2729915"/>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2"/>
            <a:ext cx="6564224"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331" y="4372797"/>
            <a:ext cx="7773339"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114A1C-CFBF-407B-8BC5-FFA1B0D784AD}" type="datetimeFigureOut">
              <a:rPr lang="en-US" smtClean="0"/>
              <a:pPr/>
              <a:t>11/16/2016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21C409-65A4-4AF8-9318-FE8FB1E84B4A}" type="slidenum">
              <a:rPr lang="en-US" smtClean="0"/>
              <a:pPr/>
              <a:t>‹#›</a:t>
            </a:fld>
            <a:endParaRPr lang="en-US"/>
          </a:p>
        </p:txBody>
      </p:sp>
      <p:sp>
        <p:nvSpPr>
          <p:cNvPr id="11" name="TextBox 10"/>
          <p:cNvSpPr txBox="1"/>
          <p:nvPr/>
        </p:nvSpPr>
        <p:spPr>
          <a:xfrm>
            <a:off x="737626" y="887859"/>
            <a:ext cx="546888"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850130" y="3120015"/>
            <a:ext cx="5536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9674881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2138722"/>
            <a:ext cx="7773339"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31" y="4662335"/>
            <a:ext cx="777333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114A1C-CFBF-407B-8BC5-FFA1B0D784AD}" type="datetimeFigureOut">
              <a:rPr lang="en-US" smtClean="0"/>
              <a:pPr/>
              <a:t>11/16/2016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21C409-65A4-4AF8-9318-FE8FB1E84B4A}" type="slidenum">
              <a:rPr lang="en-US" smtClean="0"/>
              <a:pPr/>
              <a:t>‹#›</a:t>
            </a:fld>
            <a:endParaRPr lang="en-US"/>
          </a:p>
        </p:txBody>
      </p:sp>
    </p:spTree>
    <p:extLst>
      <p:ext uri="{BB962C8B-B14F-4D97-AF65-F5344CB8AC3E}">
        <p14:creationId xmlns:p14="http://schemas.microsoft.com/office/powerpoint/2010/main" val="7093208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4" name="Picture 13"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 name="Title 1"/>
          <p:cNvSpPr>
            <a:spLocks noGrp="1"/>
          </p:cNvSpPr>
          <p:nvPr>
            <p:ph type="title"/>
          </p:nvPr>
        </p:nvSpPr>
        <p:spPr>
          <a:xfrm>
            <a:off x="685331" y="609600"/>
            <a:ext cx="7773339"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31" y="2367093"/>
            <a:ext cx="2474232"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331" y="2943356"/>
            <a:ext cx="2474232"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39292" y="2367093"/>
            <a:ext cx="246864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31012" y="2943356"/>
            <a:ext cx="2477513"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79974" y="2943356"/>
            <a:ext cx="247869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8114A1C-CFBF-407B-8BC5-FFA1B0D784AD}" type="datetimeFigureOut">
              <a:rPr lang="en-US" smtClean="0"/>
              <a:pPr/>
              <a:t>11/16/2016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21C409-65A4-4AF8-9318-FE8FB1E84B4A}" type="slidenum">
              <a:rPr lang="en-US" smtClean="0"/>
              <a:pPr/>
              <a:t>‹#›</a:t>
            </a:fld>
            <a:endParaRPr lang="en-US"/>
          </a:p>
        </p:txBody>
      </p:sp>
    </p:spTree>
    <p:extLst>
      <p:ext uri="{BB962C8B-B14F-4D97-AF65-F5344CB8AC3E}">
        <p14:creationId xmlns:p14="http://schemas.microsoft.com/office/powerpoint/2010/main" val="1516668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7" name="Picture 1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0" name="Title 1"/>
          <p:cNvSpPr>
            <a:spLocks noGrp="1"/>
          </p:cNvSpPr>
          <p:nvPr>
            <p:ph type="title"/>
          </p:nvPr>
        </p:nvSpPr>
        <p:spPr>
          <a:xfrm>
            <a:off x="685331" y="610772"/>
            <a:ext cx="7773339"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31" y="4204820"/>
            <a:ext cx="2472307"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31" y="4781082"/>
            <a:ext cx="2472307"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332069" y="4204820"/>
            <a:ext cx="247637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11" y="4781081"/>
            <a:ext cx="2477514"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9880" y="4781079"/>
            <a:ext cx="2478790"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8114A1C-CFBF-407B-8BC5-FFA1B0D784AD}" type="datetimeFigureOut">
              <a:rPr lang="en-US" smtClean="0"/>
              <a:pPr/>
              <a:t>11/16/2016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21C409-65A4-4AF8-9318-FE8FB1E84B4A}" type="slidenum">
              <a:rPr lang="en-US" smtClean="0"/>
              <a:pPr/>
              <a:t>‹#›</a:t>
            </a:fld>
            <a:endParaRPr lang="en-US"/>
          </a:p>
        </p:txBody>
      </p:sp>
    </p:spTree>
    <p:extLst>
      <p:ext uri="{BB962C8B-B14F-4D97-AF65-F5344CB8AC3E}">
        <p14:creationId xmlns:p14="http://schemas.microsoft.com/office/powerpoint/2010/main" val="10167231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331" y="2367094"/>
            <a:ext cx="7773339"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114A1C-CFBF-407B-8BC5-FFA1B0D784AD}" type="datetimeFigureOut">
              <a:rPr lang="en-US" smtClean="0"/>
              <a:pPr/>
              <a:t>11/16/2016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21C409-65A4-4AF8-9318-FE8FB1E84B4A}" type="slidenum">
              <a:rPr lang="en-US" smtClean="0"/>
              <a:pPr/>
              <a:t>‹#›</a:t>
            </a:fld>
            <a:endParaRPr lang="en-US"/>
          </a:p>
        </p:txBody>
      </p:sp>
    </p:spTree>
    <p:extLst>
      <p:ext uri="{BB962C8B-B14F-4D97-AF65-F5344CB8AC3E}">
        <p14:creationId xmlns:p14="http://schemas.microsoft.com/office/powerpoint/2010/main" val="42297243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10" name="Picture 9"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6543675" y="609602"/>
            <a:ext cx="1914995"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331" y="609602"/>
            <a:ext cx="5744043"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114A1C-CFBF-407B-8BC5-FFA1B0D784AD}" type="datetimeFigureOut">
              <a:rPr lang="en-US" smtClean="0"/>
              <a:pPr/>
              <a:t>11/16/2016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21C409-65A4-4AF8-9318-FE8FB1E84B4A}" type="slidenum">
              <a:rPr lang="en-US" smtClean="0"/>
              <a:pPr/>
              <a:t>‹#›</a:t>
            </a:fld>
            <a:endParaRPr lang="en-US"/>
          </a:p>
        </p:txBody>
      </p:sp>
    </p:spTree>
    <p:extLst>
      <p:ext uri="{BB962C8B-B14F-4D97-AF65-F5344CB8AC3E}">
        <p14:creationId xmlns:p14="http://schemas.microsoft.com/office/powerpoint/2010/main" val="479782979"/>
      </p:ext>
    </p:extLst>
  </p:cSld>
  <p:clrMapOvr>
    <a:masterClrMapping/>
  </p:clrMapOvr>
</p:sldLayout>
</file>

<file path=ppt/slideMasters/_rels/slideMaster1.xml.rels><?xml version="1.0" encoding="UTF-8"?>

<Relationships xmlns="http://schemas.openxmlformats.org/package/2006/relationships">
  <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slideLayout" Target="../slideLayouts/slideLayout14.xml"/>
  <Relationship Id="rId15" Type="http://schemas.openxmlformats.org/officeDocument/2006/relationships/slideLayout" Target="../slideLayouts/slideLayout15.xml"/>
  <Relationship Id="rId16" Type="http://schemas.openxmlformats.org/officeDocument/2006/relationships/slideLayout" Target="../slideLayouts/slideLayout16.xml"/>
  <Relationship Id="rId17" Type="http://schemas.openxmlformats.org/officeDocument/2006/relationships/slideLayout" Target="../slideLayouts/slideLayout17.xml"/>
  <Relationship Id="rId18" Type="http://schemas.openxmlformats.org/officeDocument/2006/relationships/theme" Target="../theme/theme1.xml"/>
  <Relationship Id="rId19" Type="http://schemas.openxmlformats.org/officeDocument/2006/relationships/image" Target="../media/image1.png"/>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85332" y="618518"/>
            <a:ext cx="7773338"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31" y="2367094"/>
            <a:ext cx="7773339"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3" y="5883276"/>
            <a:ext cx="2057400" cy="365125"/>
          </a:xfrm>
          <a:prstGeom prst="rect">
            <a:avLst/>
          </a:prstGeom>
        </p:spPr>
        <p:txBody>
          <a:bodyPr vert="horz" lIns="91440" tIns="45720" rIns="91440" bIns="45720" rtlCol="0" anchor="ctr"/>
          <a:lstStyle>
            <a:lvl1pPr algn="r">
              <a:defRPr sz="1000">
                <a:solidFill>
                  <a:schemeClr val="tx1"/>
                </a:solidFill>
              </a:defRPr>
            </a:lvl1pPr>
          </a:lstStyle>
          <a:p>
            <a:fld id="{E8114A1C-CFBF-407B-8BC5-FFA1B0D784AD}" type="datetimeFigureOut">
              <a:rPr lang="en-US" smtClean="0"/>
              <a:pPr/>
              <a:t>11/16/2016</a:t>
            </a:fld>
            <a:endParaRPr lang="en-US"/>
          </a:p>
        </p:txBody>
      </p:sp>
      <p:sp>
        <p:nvSpPr>
          <p:cNvPr id="5" name="Footer Placeholder 4"/>
          <p:cNvSpPr>
            <a:spLocks noGrp="1"/>
          </p:cNvSpPr>
          <p:nvPr>
            <p:ph type="ftr" sz="quarter" idx="3"/>
          </p:nvPr>
        </p:nvSpPr>
        <p:spPr>
          <a:xfrm>
            <a:off x="685331" y="5883276"/>
            <a:ext cx="5004665"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7885509" y="5883276"/>
            <a:ext cx="573161" cy="365125"/>
          </a:xfrm>
          <a:prstGeom prst="rect">
            <a:avLst/>
          </a:prstGeom>
        </p:spPr>
        <p:txBody>
          <a:bodyPr vert="horz" lIns="91440" tIns="45720" rIns="91440" bIns="45720" rtlCol="0" anchor="ctr"/>
          <a:lstStyle>
            <a:lvl1pPr algn="r">
              <a:defRPr sz="1000">
                <a:solidFill>
                  <a:schemeClr val="tx1"/>
                </a:solidFill>
              </a:defRPr>
            </a:lvl1pPr>
          </a:lstStyle>
          <a:p>
            <a:fld id="{E721C409-65A4-4AF8-9318-FE8FB1E84B4A}" type="slidenum">
              <a:rPr lang="en-US" smtClean="0"/>
              <a:pPr/>
              <a:t>‹#›</a:t>
            </a:fld>
            <a:endParaRPr lang="en-US"/>
          </a:p>
        </p:txBody>
      </p:sp>
    </p:spTree>
    <p:extLst>
      <p:ext uri="{BB962C8B-B14F-4D97-AF65-F5344CB8AC3E}">
        <p14:creationId xmlns:p14="http://schemas.microsoft.com/office/powerpoint/2010/main" val="239758160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2.xml"/>
</Relationships>

</file>

<file path=ppt/slides/_rels/slide2.xml.rels><?xml version="1.0" encoding="UTF-8"?>

<Relationships xmlns="http://schemas.openxmlformats.org/package/2006/relationships">
  <Relationship Id="rId1" Type="http://schemas.openxmlformats.org/officeDocument/2006/relationships/slideLayout" Target="../slideLayouts/slideLayout2.xml"/>
</Relationships>

</file>

<file path=ppt/slides/_rels/slide3.xml.rels><?xml version="1.0" encoding="UTF-8"?>

<Relationships xmlns="http://schemas.openxmlformats.org/package/2006/relationships">
  <Relationship Id="rId1" Type="http://schemas.openxmlformats.org/officeDocument/2006/relationships/slideLayout" Target="../slideLayouts/slideLayout2.xml"/>
</Relationships>

</file>

<file path=ppt/slides/_rels/slide4.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7.jpeg"/>
  <Relationship Id="rId6" Type="http://schemas.openxmlformats.org/officeDocument/2006/relationships/image" Target="../media/image8.jpeg"/>
</Relationships>

</file>

<file path=ppt/slides/_rels/slide5.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image9.jpeg"/>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eg"/>
</Relationships>

</file>

<file path=ppt/slides/_rels/slide6.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image13.jpeg"/>
  <Relationship Id="rId3" Type="http://schemas.openxmlformats.org/officeDocument/2006/relationships/image" Target="../media/image14.jpeg"/>
  <Relationship Id="rId4" Type="http://schemas.openxmlformats.org/officeDocument/2006/relationships/image" Target="../media/image15.jpeg"/>
</Relationships>

</file>

<file path=ppt/slides/_rels/slide7.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image16.gif"/>
</Relationships>

</file>

<file path=ppt/slides/_rels/slide8.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image17.jpeg"/>
  <Relationship Id="rId3" Type="http://schemas.openxmlformats.org/officeDocument/2006/relationships/image" Target="../media/image18.gif"/>
</Relationships>

</file>

<file path=ppt/slides/_rels/slide9.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image19.jpeg"/>
  <Relationship Id="rId3" Type="http://schemas.openxmlformats.org/officeDocument/2006/relationships/image" Target="../media/image20.jpeg"/>
  <Relationship Id="rId4" Type="http://schemas.openxmlformats.org/officeDocument/2006/relationships/image" Target="../media/image21.jpeg"/>
  <Relationship Id="rId5" Type="http://schemas.openxmlformats.org/officeDocument/2006/relationships/image" Target="../media/image22.jpeg"/>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image23.jpeg"/>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image24.jpeg"/>
  <Relationship Id="rId3" Type="http://schemas.openxmlformats.org/officeDocument/2006/relationships/image" Target="../media/image25.gif"/>
</Relationships>

</file>

<file path=ppt/slides/_rels/slide13.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image26.gif"/>
  <Relationship Id="rId3" Type="http://schemas.openxmlformats.org/officeDocument/2006/relationships/image" Target="../media/image27.gif"/>
</Relationships>

</file>

<file path=ppt/slides/_rels/slide14.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image28.png"/>
  <Relationship Id="rId3" Type="http://schemas.openxmlformats.org/officeDocument/2006/relationships/image" Target="../media/image29.jpeg"/>
  <Relationship Id="rId4" Type="http://schemas.openxmlformats.org/officeDocument/2006/relationships/image" Target="../media/image30.jpeg"/>
  <Relationship Id="rId5" Type="http://schemas.openxmlformats.org/officeDocument/2006/relationships/image" Target="../media/image31.jpeg"/>
</Relationships>

</file>

<file path=ppt/slides/_rels/slide15.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image32.jpeg"/>
  <Relationship Id="rId3" Type="http://schemas.openxmlformats.org/officeDocument/2006/relationships/image" Target="../media/image33.jpeg"/>
  <Relationship Id="rId4" Type="http://schemas.openxmlformats.org/officeDocument/2006/relationships/image" Target="../media/image34.gif"/>
  <Relationship Id="rId5" Type="http://schemas.openxmlformats.org/officeDocument/2006/relationships/image" Target="../media/image35.jpeg"/>
  <Relationship Id="rId6" Type="http://schemas.openxmlformats.org/officeDocument/2006/relationships/image" Target="../media/image36.jpeg"/>
  <Relationship Id="rId7" Type="http://schemas.openxmlformats.org/officeDocument/2006/relationships/image" Target="../media/image37.jpeg"/>
  <Relationship Id="rId8" Type="http://schemas.openxmlformats.org/officeDocument/2006/relationships/image" Target="../media/image38.jpeg"/>
</Relationships>

</file>

<file path=ppt/slides/_rels/slide16.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image39.jpeg"/>
  <Relationship Id="rId3" Type="http://schemas.openxmlformats.org/officeDocument/2006/relationships/image" Target="../media/image40.jpeg"/>
  <Relationship Id="rId4" Type="http://schemas.openxmlformats.org/officeDocument/2006/relationships/image" Target="../media/image41.jpeg"/>
  <Relationship Id="rId5" Type="http://schemas.openxmlformats.org/officeDocument/2006/relationships/image" Target="../media/image42.jpeg"/>
</Relationships>

</file>

<file path=ppt/slides/_rels/slide17.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image43.gif"/>
  <Relationship Id="rId3" Type="http://schemas.openxmlformats.org/officeDocument/2006/relationships/image" Target="../media/image44.jpeg"/>
  <Relationship Id="rId4" Type="http://schemas.openxmlformats.org/officeDocument/2006/relationships/image" Target="../media/image45.jpeg"/>
  <Relationship Id="rId5" Type="http://schemas.openxmlformats.org/officeDocument/2006/relationships/image" Target="../media/image46.jpeg"/>
  <Relationship Id="rId6" Type="http://schemas.openxmlformats.org/officeDocument/2006/relationships/image" Target="../media/image47.jpeg"/>
  <Relationship Id="rId7" Type="http://schemas.openxmlformats.org/officeDocument/2006/relationships/image" Target="../media/image48.jpeg"/>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image49.gif"/>
  <Relationship Id="rId3" Type="http://schemas.openxmlformats.org/officeDocument/2006/relationships/image" Target="../media/image50.jpe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8518"/>
            <a:ext cx="7620470" cy="1596177"/>
          </a:xfrm>
        </p:spPr>
        <p:txBody>
          <a:bodyPr/>
          <a:lstStyle/>
          <a:p>
            <a:pPr algn="l"/>
            <a:r>
              <a:rPr lang="en-US" dirty="0"/>
              <a:t>Anthropology is…….</a:t>
            </a:r>
          </a:p>
        </p:txBody>
      </p:sp>
      <p:sp>
        <p:nvSpPr>
          <p:cNvPr id="3" name="Content Placeholder 2"/>
          <p:cNvSpPr>
            <a:spLocks noGrp="1"/>
          </p:cNvSpPr>
          <p:nvPr>
            <p:ph sz="quarter" idx="13"/>
          </p:nvPr>
        </p:nvSpPr>
        <p:spPr>
          <a:xfrm>
            <a:off x="685330" y="2057401"/>
            <a:ext cx="7772870" cy="3733800"/>
          </a:xfrm>
        </p:spPr>
        <p:txBody>
          <a:bodyPr>
            <a:normAutofit fontScale="92500" lnSpcReduction="20000"/>
          </a:bodyPr>
          <a:lstStyle/>
          <a:p>
            <a:pPr>
              <a:buNone/>
            </a:pPr>
            <a:r>
              <a:rPr lang="en-US" sz="4000" dirty="0"/>
              <a:t>The field of inquiry that studies HUMANS THROUGHOUT TIME AND ALL OVER THE WORLD, IT FOCUSES ON BIOLOGICAL AND CULTURAL CHARACTERISTICS, VARIATION AND EVOLUTION.</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447800" y="1676401"/>
            <a:ext cx="7543800" cy="4114800"/>
          </a:xfrm>
        </p:spPr>
        <p:txBody>
          <a:bodyPr>
            <a:normAutofit/>
          </a:bodyPr>
          <a:lstStyle/>
          <a:p>
            <a:pPr>
              <a:buNone/>
            </a:pPr>
            <a:r>
              <a:rPr lang="en-US" sz="6000" dirty="0"/>
              <a:t>4 MAIN SUBFIELDS</a:t>
            </a:r>
          </a:p>
          <a:p>
            <a:pPr>
              <a:buNone/>
            </a:pPr>
            <a:r>
              <a:rPr lang="en-US" sz="3600"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7772400" cy="838200"/>
          </a:xfrm>
        </p:spPr>
        <p:txBody>
          <a:bodyPr/>
          <a:lstStyle/>
          <a:p>
            <a:pPr algn="l"/>
            <a:r>
              <a:rPr lang="en-US" dirty="0"/>
              <a:t>Cultural Anthropology</a:t>
            </a:r>
          </a:p>
        </p:txBody>
      </p:sp>
      <p:sp>
        <p:nvSpPr>
          <p:cNvPr id="3" name="Content Placeholder 2"/>
          <p:cNvSpPr>
            <a:spLocks noGrp="1"/>
          </p:cNvSpPr>
          <p:nvPr>
            <p:ph sz="quarter" idx="13"/>
          </p:nvPr>
        </p:nvSpPr>
        <p:spPr>
          <a:xfrm>
            <a:off x="838200" y="1295400"/>
            <a:ext cx="8153400" cy="3886200"/>
          </a:xfrm>
        </p:spPr>
        <p:txBody>
          <a:bodyPr>
            <a:normAutofit lnSpcReduction="10000"/>
          </a:bodyPr>
          <a:lstStyle/>
          <a:p>
            <a:pPr marL="0" indent="0">
              <a:buNone/>
            </a:pPr>
            <a:r>
              <a:rPr lang="en-US" dirty="0"/>
              <a:t>It is the study of the learned patterns of beliefs and behaviors found in both modern and historic cultures.  </a:t>
            </a:r>
          </a:p>
          <a:p>
            <a:pPr marL="0" indent="0">
              <a:buNone/>
            </a:pPr>
            <a:r>
              <a:rPr lang="en-US" dirty="0"/>
              <a:t>It BEGAN IN THE 1800S AS EUROPEANS BEGAN TO EXPLORE NON-EUROPEAN CULTURES.</a:t>
            </a:r>
          </a:p>
          <a:p>
            <a:r>
              <a:rPr lang="en-US" sz="2100" b="1" dirty="0"/>
              <a:t>ethnography</a:t>
            </a:r>
            <a:r>
              <a:rPr lang="en-US" sz="2100" dirty="0"/>
              <a:t> – a tool used by cultural anthropologists which is a descriptive account of a culture, usually by observation.</a:t>
            </a:r>
          </a:p>
          <a:p>
            <a:pPr lvl="1"/>
            <a:r>
              <a:rPr lang="en-US" sz="1900" dirty="0"/>
              <a:t>The apotheosis of captain cook (1779) </a:t>
            </a:r>
            <a:r>
              <a:rPr lang="en-US" sz="1900" dirty="0" err="1"/>
              <a:t>obeyesekere</a:t>
            </a:r>
            <a:r>
              <a:rPr lang="en-US" sz="1900" dirty="0"/>
              <a:t> (outsider) vs </a:t>
            </a:r>
            <a:r>
              <a:rPr lang="en-US" sz="1900" dirty="0" err="1"/>
              <a:t>sahlins</a:t>
            </a:r>
            <a:r>
              <a:rPr lang="en-US" sz="1900" dirty="0"/>
              <a:t> (islander)</a:t>
            </a:r>
          </a:p>
          <a:p>
            <a:pPr lvl="1"/>
            <a:r>
              <a:rPr lang="en-US" sz="1900" dirty="0"/>
              <a:t>The Yanomamo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90600"/>
            <a:ext cx="7772400" cy="1020762"/>
          </a:xfrm>
        </p:spPr>
        <p:txBody>
          <a:bodyPr/>
          <a:lstStyle/>
          <a:p>
            <a:pPr algn="l"/>
            <a:r>
              <a:rPr lang="en-US" dirty="0"/>
              <a:t>So what is human culture?</a:t>
            </a:r>
          </a:p>
        </p:txBody>
      </p:sp>
      <p:sp>
        <p:nvSpPr>
          <p:cNvPr id="3" name="Content Placeholder 2"/>
          <p:cNvSpPr>
            <a:spLocks noGrp="1"/>
          </p:cNvSpPr>
          <p:nvPr>
            <p:ph sz="quarter" idx="13"/>
          </p:nvPr>
        </p:nvSpPr>
        <p:spPr>
          <a:xfrm>
            <a:off x="914400" y="1828801"/>
            <a:ext cx="7924800" cy="3962400"/>
          </a:xfrm>
        </p:spPr>
        <p:txBody>
          <a:bodyPr>
            <a:normAutofit/>
          </a:bodyPr>
          <a:lstStyle/>
          <a:p>
            <a:pPr marL="0" indent="0">
              <a:buNone/>
            </a:pPr>
            <a:r>
              <a:rPr lang="en-US" dirty="0"/>
              <a:t>Human culture – is a Set of </a:t>
            </a:r>
            <a:r>
              <a:rPr lang="en-US" b="1" u="sng" dirty="0"/>
              <a:t>learned</a:t>
            </a:r>
            <a:r>
              <a:rPr lang="en-US" dirty="0"/>
              <a:t> behaviors transmitted from one generation to the next through </a:t>
            </a:r>
            <a:r>
              <a:rPr lang="en-US" b="1" u="sng" dirty="0"/>
              <a:t>NON-GENETIC means</a:t>
            </a:r>
          </a:p>
          <a:p>
            <a:r>
              <a:rPr lang="en-US" dirty="0"/>
              <a:t>It is:</a:t>
            </a:r>
          </a:p>
          <a:p>
            <a:pPr lvl="1"/>
            <a:r>
              <a:rPr lang="en-US" dirty="0"/>
              <a:t>Shared</a:t>
            </a:r>
          </a:p>
          <a:p>
            <a:pPr lvl="1"/>
            <a:r>
              <a:rPr lang="en-US" dirty="0"/>
              <a:t>Patterned</a:t>
            </a:r>
          </a:p>
          <a:p>
            <a:pPr lvl="1"/>
            <a:r>
              <a:rPr lang="en-US" dirty="0"/>
              <a:t>Integrated</a:t>
            </a:r>
          </a:p>
          <a:p>
            <a:pPr lvl="1"/>
            <a:r>
              <a:rPr lang="en-US" dirty="0"/>
              <a:t>Learned</a:t>
            </a:r>
          </a:p>
          <a:p>
            <a:pPr lvl="1"/>
            <a:r>
              <a:rPr lang="en-US" dirty="0"/>
              <a:t>Symbolic </a:t>
            </a:r>
          </a:p>
        </p:txBody>
      </p:sp>
      <p:pic>
        <p:nvPicPr>
          <p:cNvPr id="4" name="Picture 4" descr="http://www.friendshipday2014.org/wp-content/uploads/2014/11/o-GUY-FAWKES-BONFIRE-NIGHT-facebook.jpg"/>
          <p:cNvPicPr>
            <a:picLocks noChangeAspect="1" noChangeArrowheads="1"/>
          </p:cNvPicPr>
          <p:nvPr/>
        </p:nvPicPr>
        <p:blipFill>
          <a:blip r:embed="rId2" cstate="print"/>
          <a:srcRect/>
          <a:stretch>
            <a:fillRect/>
          </a:stretch>
        </p:blipFill>
        <p:spPr bwMode="auto">
          <a:xfrm>
            <a:off x="5534608" y="2693422"/>
            <a:ext cx="3124200" cy="1562100"/>
          </a:xfrm>
          <a:prstGeom prst="rect">
            <a:avLst/>
          </a:prstGeom>
          <a:noFill/>
        </p:spPr>
      </p:pic>
      <p:pic>
        <p:nvPicPr>
          <p:cNvPr id="5" name="Picture 6" descr="http://carolsebastiani.com/wp-content/uploads/2014/07/4thofjulyHB.jpg"/>
          <p:cNvPicPr>
            <a:picLocks noChangeAspect="1" noChangeArrowheads="1"/>
          </p:cNvPicPr>
          <p:nvPr/>
        </p:nvPicPr>
        <p:blipFill>
          <a:blip r:embed="rId3" cstate="print"/>
          <a:srcRect/>
          <a:stretch>
            <a:fillRect/>
          </a:stretch>
        </p:blipFill>
        <p:spPr bwMode="auto">
          <a:xfrm>
            <a:off x="6019800" y="4578586"/>
            <a:ext cx="2247441" cy="1492301"/>
          </a:xfrm>
          <a:prstGeom prst="rect">
            <a:avLst/>
          </a:prstGeom>
          <a:noFill/>
        </p:spPr>
      </p:pic>
      <p:pic>
        <p:nvPicPr>
          <p:cNvPr id="6" name="Picture 8" descr="http://mexicotoday.org/sites/mexicotoday.org/files/309479_439031846117801_1368955188_n_1.jpg?1351007546"/>
          <p:cNvPicPr>
            <a:picLocks noChangeAspect="1" noChangeArrowheads="1"/>
          </p:cNvPicPr>
          <p:nvPr/>
        </p:nvPicPr>
        <p:blipFill>
          <a:blip r:embed="rId4" cstate="print"/>
          <a:srcRect/>
          <a:stretch>
            <a:fillRect/>
          </a:stretch>
        </p:blipFill>
        <p:spPr bwMode="auto">
          <a:xfrm>
            <a:off x="4572000" y="3454342"/>
            <a:ext cx="2133600" cy="1420177"/>
          </a:xfrm>
          <a:prstGeom prst="rect">
            <a:avLst/>
          </a:prstGeom>
          <a:noFill/>
        </p:spPr>
      </p:pic>
      <p:pic>
        <p:nvPicPr>
          <p:cNvPr id="8" name="Picture 6" descr="http://images.nationalgeographic.com/wpf/media-live/photos/000/380/cache/poutine-quebec_38038_600x45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0" y="5231829"/>
            <a:ext cx="1752600" cy="111874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http://media-cdn.tripadvisor.com/media/photo-s/03/c2/3a/ce/parlour-tearooms.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50490" y="5684862"/>
            <a:ext cx="1216510" cy="91127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90600"/>
            <a:ext cx="7772400" cy="914400"/>
          </a:xfrm>
        </p:spPr>
        <p:txBody>
          <a:bodyPr>
            <a:normAutofit/>
          </a:bodyPr>
          <a:lstStyle/>
          <a:p>
            <a:pPr algn="l"/>
            <a:r>
              <a:rPr lang="en-US" dirty="0"/>
              <a:t>Archaeology</a:t>
            </a:r>
          </a:p>
        </p:txBody>
      </p:sp>
      <p:sp>
        <p:nvSpPr>
          <p:cNvPr id="3" name="Content Placeholder 2"/>
          <p:cNvSpPr>
            <a:spLocks noGrp="1"/>
          </p:cNvSpPr>
          <p:nvPr>
            <p:ph sz="quarter" idx="13"/>
          </p:nvPr>
        </p:nvSpPr>
        <p:spPr>
          <a:xfrm>
            <a:off x="2420553" y="1752600"/>
            <a:ext cx="6037647" cy="4419599"/>
          </a:xfrm>
        </p:spPr>
        <p:txBody>
          <a:bodyPr>
            <a:normAutofit/>
          </a:bodyPr>
          <a:lstStyle/>
          <a:p>
            <a:pPr marL="0" indent="0">
              <a:buNone/>
            </a:pPr>
            <a:r>
              <a:rPr lang="en-US" dirty="0"/>
              <a:t>analysis and interpretation of earlier cultures by examining structures and artifacts left behind.</a:t>
            </a:r>
          </a:p>
          <a:p>
            <a:pPr lvl="1">
              <a:buNone/>
            </a:pPr>
            <a:endParaRPr lang="en-US" dirty="0"/>
          </a:p>
          <a:p>
            <a:pPr lvl="1"/>
            <a:endParaRPr lang="en-US" dirty="0"/>
          </a:p>
          <a:p>
            <a:pPr lvl="1">
              <a:buNone/>
            </a:pPr>
            <a:endParaRPr lang="en-US" dirty="0"/>
          </a:p>
        </p:txBody>
      </p:sp>
      <p:pic>
        <p:nvPicPr>
          <p:cNvPr id="4" name="Picture 2" descr="\\OSCAR\Users\derrywebb\Pictures\2011-03-02 Derrys IPhone backup March 2 2011\Derrys IPhone backup March 2 2011 374.JPG"/>
          <p:cNvPicPr>
            <a:picLocks noChangeAspect="1" noChangeArrowheads="1"/>
          </p:cNvPicPr>
          <p:nvPr/>
        </p:nvPicPr>
        <p:blipFill>
          <a:blip r:embed="rId2" cstate="print"/>
          <a:srcRect/>
          <a:stretch>
            <a:fillRect/>
          </a:stretch>
        </p:blipFill>
        <p:spPr bwMode="auto">
          <a:xfrm>
            <a:off x="6172200" y="2667000"/>
            <a:ext cx="2743200" cy="2057400"/>
          </a:xfrm>
          <a:prstGeom prst="rect">
            <a:avLst/>
          </a:prstGeom>
          <a:noFill/>
        </p:spPr>
      </p:pic>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1" t="21295" r="844"/>
          <a:stretch/>
        </p:blipFill>
        <p:spPr>
          <a:xfrm>
            <a:off x="249522" y="1846407"/>
            <a:ext cx="1994639" cy="2111006"/>
          </a:xfrm>
          <a:prstGeom prst="rect">
            <a:avLst/>
          </a:prstGeom>
        </p:spPr>
      </p:pic>
      <p:pic>
        <p:nvPicPr>
          <p:cNvPr id="7" name="Picture 2" descr="http://farm9.staticflickr.com/8370/8576096808_94670ab71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566" y="4038600"/>
            <a:ext cx="3003848" cy="225288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Elmo\shared\My Pictures\Italy 2004\May18-Tuesday\IMG_0328.JPG"/>
          <p:cNvPicPr>
            <a:picLocks noChangeAspect="1" noChangeArrowheads="1"/>
          </p:cNvPicPr>
          <p:nvPr/>
        </p:nvPicPr>
        <p:blipFill>
          <a:blip r:embed="rId5" cstate="print"/>
          <a:srcRect t="17577" r="407"/>
          <a:stretch>
            <a:fillRect/>
          </a:stretch>
        </p:blipFill>
        <p:spPr bwMode="auto">
          <a:xfrm>
            <a:off x="3657600" y="2831957"/>
            <a:ext cx="2405804" cy="2654443"/>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32" y="762001"/>
            <a:ext cx="7773338" cy="990600"/>
          </a:xfrm>
        </p:spPr>
        <p:txBody>
          <a:bodyPr/>
          <a:lstStyle/>
          <a:p>
            <a:pPr algn="l"/>
            <a:r>
              <a:rPr lang="en-US" dirty="0"/>
              <a:t>Linguistic Anthropology</a:t>
            </a:r>
          </a:p>
        </p:txBody>
      </p:sp>
      <p:sp>
        <p:nvSpPr>
          <p:cNvPr id="3" name="Content Placeholder 2"/>
          <p:cNvSpPr>
            <a:spLocks noGrp="1"/>
          </p:cNvSpPr>
          <p:nvPr>
            <p:ph sz="quarter" idx="13"/>
          </p:nvPr>
        </p:nvSpPr>
        <p:spPr>
          <a:xfrm>
            <a:off x="2626070" y="1524000"/>
            <a:ext cx="6289330" cy="4495800"/>
          </a:xfrm>
        </p:spPr>
        <p:txBody>
          <a:bodyPr>
            <a:normAutofit/>
          </a:bodyPr>
          <a:lstStyle/>
          <a:p>
            <a:pPr>
              <a:buNone/>
            </a:pPr>
            <a:r>
              <a:rPr lang="en-US" dirty="0"/>
              <a:t>The study of human speech and language</a:t>
            </a:r>
          </a:p>
          <a:p>
            <a:pPr marL="0" indent="0">
              <a:buNone/>
            </a:pPr>
            <a:r>
              <a:rPr lang="en-US" dirty="0"/>
              <a:t>Example:  historical linguistics applied to English</a:t>
            </a:r>
          </a:p>
          <a:p>
            <a:pPr lvl="1"/>
            <a:r>
              <a:rPr lang="en-US" dirty="0"/>
              <a:t>5</a:t>
            </a:r>
            <a:r>
              <a:rPr lang="en-US" baseline="30000" dirty="0"/>
              <a:t>th</a:t>
            </a:r>
            <a:r>
              <a:rPr lang="en-US" dirty="0"/>
              <a:t> century Middle English</a:t>
            </a:r>
          </a:p>
          <a:p>
            <a:pPr lvl="1"/>
            <a:r>
              <a:rPr lang="en-US" dirty="0"/>
              <a:t>1066 Norman (from current France) English</a:t>
            </a:r>
          </a:p>
          <a:p>
            <a:pPr lvl="1"/>
            <a:r>
              <a:rPr lang="en-US" dirty="0"/>
              <a:t>American, Canadian, s American, Indian ENGLISH</a:t>
            </a:r>
          </a:p>
          <a:p>
            <a:r>
              <a:rPr lang="en-US" dirty="0"/>
              <a:t>Semiotics – study of symbols</a:t>
            </a:r>
          </a:p>
          <a:p>
            <a:pPr marL="0" indent="0">
              <a:buNone/>
            </a:pPr>
            <a:endParaRPr lang="en-US" dirty="0"/>
          </a:p>
        </p:txBody>
      </p:sp>
      <p:pic>
        <p:nvPicPr>
          <p:cNvPr id="4098" name="Picture 2" descr="http://www.christusrex.org/www1/pater/bergholtz/english-140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704817"/>
            <a:ext cx="2249452" cy="370538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www.nottingham.ac.uk/ManuscriptsandSpecialCollections/Images-Multimedia/ResearchGuidance/ReadingMedievalDocuments/RAO04WLC-LM4-f57v300x15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991" y="5486400"/>
            <a:ext cx="2341970" cy="121028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Elmo\shared\My Pictures\2010 Scandinavia\St Petersburg\DSC_2644.JPG"/>
          <p:cNvPicPr>
            <a:picLocks noChangeAspect="1" noChangeArrowheads="1"/>
          </p:cNvPicPr>
          <p:nvPr/>
        </p:nvPicPr>
        <p:blipFill>
          <a:blip r:embed="rId4" cstate="print"/>
          <a:srcRect l="5000" t="28838" b="15144"/>
          <a:stretch>
            <a:fillRect/>
          </a:stretch>
        </p:blipFill>
        <p:spPr bwMode="auto">
          <a:xfrm>
            <a:off x="3048000" y="4114800"/>
            <a:ext cx="4179892" cy="19812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90600"/>
            <a:ext cx="7772400" cy="762000"/>
          </a:xfrm>
        </p:spPr>
        <p:txBody>
          <a:bodyPr>
            <a:normAutofit fontScale="90000"/>
          </a:bodyPr>
          <a:lstStyle/>
          <a:p>
            <a:r>
              <a:rPr lang="en-US" dirty="0"/>
              <a:t>Physical or biological Anthropology</a:t>
            </a:r>
          </a:p>
        </p:txBody>
      </p:sp>
      <p:sp>
        <p:nvSpPr>
          <p:cNvPr id="5" name="Content Placeholder 2"/>
          <p:cNvSpPr>
            <a:spLocks noGrp="1"/>
          </p:cNvSpPr>
          <p:nvPr>
            <p:ph sz="quarter" idx="13"/>
          </p:nvPr>
        </p:nvSpPr>
        <p:spPr>
          <a:xfrm>
            <a:off x="685800" y="1752600"/>
            <a:ext cx="8229600" cy="4495800"/>
          </a:xfrm>
        </p:spPr>
        <p:txBody>
          <a:bodyPr>
            <a:normAutofit/>
          </a:bodyPr>
          <a:lstStyle/>
          <a:p>
            <a:pPr marL="0" indent="0">
              <a:buNone/>
            </a:pPr>
            <a:r>
              <a:rPr lang="en-US" dirty="0"/>
              <a:t>IT IS THE study of human biology framed by evolution and influenced by culture.</a:t>
            </a:r>
          </a:p>
          <a:p>
            <a:r>
              <a:rPr lang="en-US" dirty="0"/>
              <a:t>began when naturalists started to question the origin of our species and to question the literal interpretation of the bible </a:t>
            </a:r>
          </a:p>
          <a:p>
            <a:r>
              <a:rPr lang="en-US" dirty="0"/>
              <a:t>Today there are 5 main subfields – </a:t>
            </a:r>
            <a:r>
              <a:rPr lang="en-US" sz="1600" i="1" dirty="0">
                <a:solidFill>
                  <a:schemeClr val="bg1">
                    <a:lumMod val="50000"/>
                  </a:schemeClr>
                </a:solidFill>
              </a:rPr>
              <a:t>we will cover each of these fields in greater detail during this semester.</a:t>
            </a:r>
          </a:p>
          <a:p>
            <a:pPr marL="800100" lvl="1" indent="-342900">
              <a:buFont typeface="+mj-lt"/>
              <a:buAutoNum type="arabicPeriod"/>
            </a:pPr>
            <a:r>
              <a:rPr lang="en-US" dirty="0"/>
              <a:t>Paleoanthropology</a:t>
            </a:r>
          </a:p>
          <a:p>
            <a:pPr marL="800100" lvl="1" indent="-342900">
              <a:buFont typeface="+mj-lt"/>
              <a:buAutoNum type="arabicPeriod"/>
            </a:pPr>
            <a:r>
              <a:rPr lang="en-US" dirty="0"/>
              <a:t>Osteology or bioarchaeology</a:t>
            </a:r>
          </a:p>
          <a:p>
            <a:pPr marL="800100" lvl="1" indent="-342900">
              <a:buFont typeface="+mj-lt"/>
              <a:buAutoNum type="arabicPeriod"/>
            </a:pPr>
            <a:r>
              <a:rPr lang="en-US" dirty="0"/>
              <a:t>Paleopathology</a:t>
            </a:r>
          </a:p>
          <a:p>
            <a:pPr marL="800100" lvl="1" indent="-342900">
              <a:buFont typeface="+mj-lt"/>
              <a:buAutoNum type="arabicPeriod"/>
            </a:pPr>
            <a:r>
              <a:rPr lang="en-US" dirty="0"/>
              <a:t>Forensics</a:t>
            </a:r>
          </a:p>
          <a:p>
            <a:pPr marL="800100" lvl="1" indent="-342900">
              <a:buFont typeface="+mj-lt"/>
              <a:buAutoNum type="arabicPeriod"/>
            </a:pPr>
            <a:r>
              <a:rPr lang="en-US" dirty="0"/>
              <a:t>primatology</a:t>
            </a:r>
          </a:p>
          <a:p>
            <a:pPr marL="800100" lvl="1" indent="-342900">
              <a:buFont typeface="+mj-lt"/>
              <a:buAutoNum type="arabicPeriod"/>
            </a:pPr>
            <a:endParaRPr lang="en-US" dirty="0"/>
          </a:p>
        </p:txBody>
      </p:sp>
      <p:pic>
        <p:nvPicPr>
          <p:cNvPr id="4" name="Picture 3" descr="http://www.the-exiles.org/Images/lejuepoleaxe/image11.gif"/>
          <p:cNvPicPr/>
          <p:nvPr/>
        </p:nvPicPr>
        <p:blipFill>
          <a:blip r:embed="rId2" cstate="print"/>
          <a:srcRect/>
          <a:stretch>
            <a:fillRect/>
          </a:stretch>
        </p:blipFill>
        <p:spPr bwMode="auto">
          <a:xfrm>
            <a:off x="5791200" y="4495800"/>
            <a:ext cx="1143000" cy="1600200"/>
          </a:xfrm>
          <a:prstGeom prst="rect">
            <a:avLst/>
          </a:prstGeom>
          <a:noFill/>
          <a:ln w="9525">
            <a:noFill/>
            <a:miter lim="800000"/>
            <a:headEnd/>
            <a:tailEnd/>
          </a:ln>
        </p:spPr>
      </p:pic>
    </p:spTree>
    <p:extLst>
      <p:ext uri="{BB962C8B-B14F-4D97-AF65-F5344CB8AC3E}">
        <p14:creationId xmlns:p14="http://schemas.microsoft.com/office/powerpoint/2010/main" val="3362706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anim calcmode="lin" valueType="num">
                                      <p:cBhvr additive="base">
                                        <p:cTn id="2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 calcmode="lin" valueType="num">
                                      <p:cBhvr additive="base">
                                        <p:cTn id="2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 calcmode="lin" valueType="num">
                                      <p:cBhvr additive="base">
                                        <p:cTn id="31"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 calcmode="lin" valueType="num">
                                      <p:cBhvr additive="base">
                                        <p:cTn id="35"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5">
                                            <p:txEl>
                                              <p:pRg st="7" end="7"/>
                                            </p:txEl>
                                          </p:spTgt>
                                        </p:tgtEl>
                                        <p:attrNameLst>
                                          <p:attrName>style.visibility</p:attrName>
                                        </p:attrNameLst>
                                      </p:cBhvr>
                                      <p:to>
                                        <p:strVal val="visible"/>
                                      </p:to>
                                    </p:set>
                                    <p:anim calcmode="lin" valueType="num">
                                      <p:cBhvr additive="base">
                                        <p:cTn id="39"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838200"/>
            <a:ext cx="7772400" cy="609600"/>
          </a:xfrm>
        </p:spPr>
        <p:txBody>
          <a:bodyPr/>
          <a:lstStyle/>
          <a:p>
            <a:pPr algn="l"/>
            <a:r>
              <a:rPr lang="en-US" dirty="0"/>
              <a:t>The nature of science</a:t>
            </a:r>
          </a:p>
        </p:txBody>
      </p:sp>
      <p:sp>
        <p:nvSpPr>
          <p:cNvPr id="3" name="Content Placeholder 2"/>
          <p:cNvSpPr>
            <a:spLocks noGrp="1"/>
          </p:cNvSpPr>
          <p:nvPr>
            <p:ph sz="quarter" idx="13"/>
          </p:nvPr>
        </p:nvSpPr>
        <p:spPr>
          <a:xfrm>
            <a:off x="2971800" y="1600200"/>
            <a:ext cx="5715000" cy="4525963"/>
          </a:xfrm>
        </p:spPr>
        <p:txBody>
          <a:bodyPr>
            <a:normAutofit fontScale="62500" lnSpcReduction="20000"/>
          </a:bodyPr>
          <a:lstStyle/>
          <a:p>
            <a:pPr marL="0" indent="0">
              <a:buNone/>
            </a:pPr>
            <a:r>
              <a:rPr lang="en-US" b="1" u="sng" dirty="0"/>
              <a:t>The scientific method </a:t>
            </a:r>
            <a:r>
              <a:rPr lang="en-US" dirty="0"/>
              <a:t>- a PROCESS of being able to explain phenomena in a consistent way. </a:t>
            </a:r>
          </a:p>
          <a:p>
            <a:pPr marL="0" indent="0">
              <a:buNone/>
            </a:pPr>
            <a:r>
              <a:rPr lang="en-US" b="1" u="sng" dirty="0"/>
              <a:t>Hypothesis</a:t>
            </a:r>
            <a:r>
              <a:rPr lang="en-US" dirty="0"/>
              <a:t> – an answer posed to a question about an observation</a:t>
            </a:r>
          </a:p>
          <a:p>
            <a:pPr marL="0" indent="0">
              <a:buNone/>
            </a:pPr>
            <a:r>
              <a:rPr lang="en-US" dirty="0"/>
              <a:t>A </a:t>
            </a:r>
            <a:r>
              <a:rPr lang="en-US" b="1" u="sng" dirty="0"/>
              <a:t>scientific hypothesis </a:t>
            </a:r>
            <a:r>
              <a:rPr lang="en-US" dirty="0"/>
              <a:t>must have a way to evaluate it by rational or empirical means.  IF IT DOES NOT, This does not mean the statement is untrue, it simply means that it is not subject to the scientific method. </a:t>
            </a:r>
          </a:p>
          <a:p>
            <a:pPr marL="0" indent="0">
              <a:buNone/>
            </a:pPr>
            <a:r>
              <a:rPr lang="en-US" b="1" u="sng" dirty="0"/>
              <a:t>empirical</a:t>
            </a:r>
            <a:r>
              <a:rPr lang="en-US" dirty="0"/>
              <a:t> - relying on experiment or observation, received through the senses</a:t>
            </a:r>
          </a:p>
          <a:p>
            <a:pPr marL="0" indent="0">
              <a:buNone/>
            </a:pPr>
            <a:r>
              <a:rPr lang="en-US" b="1" u="sng" dirty="0"/>
              <a:t>Variable</a:t>
            </a:r>
            <a:r>
              <a:rPr lang="en-US" dirty="0"/>
              <a:t> – factors or properties that characterize an observation</a:t>
            </a:r>
          </a:p>
          <a:p>
            <a:pPr marL="0" indent="0">
              <a:buNone/>
            </a:pPr>
            <a:r>
              <a:rPr lang="en-US" b="1" u="sng" dirty="0"/>
              <a:t>Experiment</a:t>
            </a:r>
            <a:r>
              <a:rPr lang="en-US" dirty="0"/>
              <a:t> – a test that compares 2 situations where 1 variable differs</a:t>
            </a:r>
          </a:p>
          <a:p>
            <a:pPr marL="0" indent="0">
              <a:buNone/>
            </a:pPr>
            <a:r>
              <a:rPr lang="en-US" dirty="0"/>
              <a:t>two main types of data</a:t>
            </a:r>
          </a:p>
          <a:p>
            <a:r>
              <a:rPr lang="en-US" b="1" u="sng" dirty="0"/>
              <a:t>Quantitative</a:t>
            </a:r>
            <a:r>
              <a:rPr lang="en-US" dirty="0"/>
              <a:t> can be measured and expressed in terms of counts or quantity LIKE DATE OF BIRTH</a:t>
            </a:r>
          </a:p>
          <a:p>
            <a:r>
              <a:rPr lang="en-US" b="1" u="sng" dirty="0"/>
              <a:t>Qualitative</a:t>
            </a:r>
            <a:r>
              <a:rPr lang="en-US" dirty="0"/>
              <a:t> data measured by adjectives or descriptive terms LIKE MENTAL STATE (SAD, HAPPY)</a:t>
            </a:r>
          </a:p>
        </p:txBody>
      </p:sp>
      <p:pic>
        <p:nvPicPr>
          <p:cNvPr id="7170" name="Picture 2" descr="http://www.learnnc.org/lp/media/uploads/2010/04/pepsiandcoke_cro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1586023"/>
            <a:ext cx="1827014" cy="20574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f.tqn.com/y/pain/1/S/N/-/-/-/wong_baker_face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1" y="4114800"/>
            <a:ext cx="2895325" cy="12910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14400"/>
            <a:ext cx="7772400" cy="609600"/>
          </a:xfrm>
        </p:spPr>
        <p:txBody>
          <a:bodyPr/>
          <a:lstStyle/>
          <a:p>
            <a:pPr algn="l"/>
            <a:r>
              <a:rPr lang="en-US" dirty="0"/>
              <a:t>The nature of science</a:t>
            </a:r>
          </a:p>
        </p:txBody>
      </p:sp>
      <p:sp>
        <p:nvSpPr>
          <p:cNvPr id="3" name="Content Placeholder 2"/>
          <p:cNvSpPr>
            <a:spLocks noGrp="1"/>
          </p:cNvSpPr>
          <p:nvPr>
            <p:ph sz="quarter" idx="13"/>
          </p:nvPr>
        </p:nvSpPr>
        <p:spPr>
          <a:xfrm>
            <a:off x="2971800" y="1524000"/>
            <a:ext cx="6019800" cy="4602163"/>
          </a:xfrm>
        </p:spPr>
        <p:txBody>
          <a:bodyPr>
            <a:normAutofit fontScale="92500" lnSpcReduction="10000"/>
          </a:bodyPr>
          <a:lstStyle/>
          <a:p>
            <a:pPr marL="0" indent="0">
              <a:buNone/>
            </a:pPr>
            <a:r>
              <a:rPr lang="en-US" b="1" u="sng" dirty="0"/>
              <a:t>Theory</a:t>
            </a:r>
            <a:r>
              <a:rPr lang="en-US" dirty="0"/>
              <a:t> – a hypothesis that has stood up to repeated testing and highly confirmed hypotheses, it is also a generalization about conditions not yet tested.</a:t>
            </a:r>
          </a:p>
          <a:p>
            <a:pPr marL="0" indent="0">
              <a:buNone/>
            </a:pPr>
            <a:r>
              <a:rPr lang="en-US" dirty="0"/>
              <a:t>EXAMPLES:</a:t>
            </a:r>
          </a:p>
          <a:p>
            <a:pPr lvl="1"/>
            <a:r>
              <a:rPr lang="en-US" dirty="0"/>
              <a:t>The Big Bang Theory</a:t>
            </a:r>
          </a:p>
          <a:p>
            <a:pPr lvl="1"/>
            <a:r>
              <a:rPr lang="en-US" dirty="0"/>
              <a:t>GRAVITY (2 PARTS; THE LAW OF ATTRACTION AND THE THEORY OF WHY)</a:t>
            </a:r>
          </a:p>
          <a:p>
            <a:r>
              <a:rPr lang="en-US" dirty="0"/>
              <a:t>Pseudo theories</a:t>
            </a:r>
          </a:p>
          <a:p>
            <a:pPr lvl="1"/>
            <a:r>
              <a:rPr lang="en-US" dirty="0"/>
              <a:t>LOCH NESS MONSTER AND BIG FOOT</a:t>
            </a:r>
          </a:p>
          <a:p>
            <a:pPr lvl="1"/>
            <a:r>
              <a:rPr lang="en-US" dirty="0"/>
              <a:t>Ancient astronaut hypothesis</a:t>
            </a:r>
          </a:p>
          <a:p>
            <a:r>
              <a:rPr lang="en-US" dirty="0"/>
              <a:t>Is Evolution a theory?</a:t>
            </a:r>
          </a:p>
          <a:p>
            <a:endParaRPr lang="en-US" dirty="0"/>
          </a:p>
          <a:p>
            <a:pPr>
              <a:buNone/>
            </a:pPr>
            <a:endParaRPr lang="en-US" dirty="0"/>
          </a:p>
          <a:p>
            <a:pPr>
              <a:buNone/>
            </a:pPr>
            <a:endParaRPr lang="en-US" dirty="0"/>
          </a:p>
          <a:p>
            <a:pPr>
              <a:buNone/>
            </a:pPr>
            <a:endParaRPr lang="en-US" dirty="0"/>
          </a:p>
          <a:p>
            <a:pPr>
              <a:buNone/>
            </a:pPr>
            <a:endParaRPr lang="en-US" dirty="0"/>
          </a:p>
        </p:txBody>
      </p:sp>
      <p:pic>
        <p:nvPicPr>
          <p:cNvPr id="8194" name="Picture 2" descr="http://www.openminds.tv/wp-content/uploads/I-am-not-say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763233"/>
            <a:ext cx="2526488" cy="2228492"/>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galacticconnection.com/wp-content/uploads/2013/03/ancient-astronau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4037799"/>
            <a:ext cx="1749425" cy="1191344"/>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90482" y="3665964"/>
            <a:ext cx="1331415" cy="935361"/>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0" y="5275217"/>
            <a:ext cx="2435624" cy="15569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38199"/>
            <a:ext cx="7849070" cy="685801"/>
          </a:xfrm>
        </p:spPr>
        <p:txBody>
          <a:bodyPr/>
          <a:lstStyle/>
          <a:p>
            <a:pPr algn="l"/>
            <a:r>
              <a:rPr lang="en-US" dirty="0"/>
              <a:t>The nature of science</a:t>
            </a:r>
          </a:p>
        </p:txBody>
      </p:sp>
      <p:sp>
        <p:nvSpPr>
          <p:cNvPr id="3" name="Content Placeholder 2"/>
          <p:cNvSpPr>
            <a:spLocks noGrp="1"/>
          </p:cNvSpPr>
          <p:nvPr>
            <p:ph sz="quarter" idx="13"/>
          </p:nvPr>
        </p:nvSpPr>
        <p:spPr>
          <a:xfrm>
            <a:off x="609600" y="1524001"/>
            <a:ext cx="8077200" cy="4495799"/>
          </a:xfrm>
        </p:spPr>
        <p:txBody>
          <a:bodyPr>
            <a:normAutofit fontScale="85000" lnSpcReduction="20000"/>
          </a:bodyPr>
          <a:lstStyle/>
          <a:p>
            <a:pPr marL="0" indent="0">
              <a:buNone/>
            </a:pPr>
            <a:r>
              <a:rPr lang="en-US" b="1" u="sng" dirty="0"/>
              <a:t>Evolution is a theory</a:t>
            </a:r>
            <a:r>
              <a:rPr lang="en-US" dirty="0"/>
              <a:t>, IT is supported by so many observations and confirming experiments that scientists are confident that the basic components will not be overturned by new evidence.</a:t>
            </a:r>
          </a:p>
          <a:p>
            <a:pPr marL="0" indent="0">
              <a:buNone/>
            </a:pPr>
            <a:r>
              <a:rPr lang="en-US" dirty="0"/>
              <a:t>LAWS DESCRIBE AND PREDICT WHAT NATURE DOES GIVEN CERTAIN CONDITIONS AND ARE OFTEN MATHEMATICALLY DEFINED, THEORIES EXPLAIN HOW NATURE WORKS AND ARE NOT SIMPLY “LAWS IN WAITING”</a:t>
            </a:r>
          </a:p>
          <a:p>
            <a:pPr marL="0" indent="0">
              <a:buNone/>
            </a:pPr>
            <a:endParaRPr lang="en-US" dirty="0"/>
          </a:p>
          <a:p>
            <a:pPr marL="0" indent="0">
              <a:buNone/>
            </a:pPr>
            <a:r>
              <a:rPr lang="en-US" b="1" u="sng" dirty="0"/>
              <a:t>Science and theology</a:t>
            </a:r>
          </a:p>
          <a:p>
            <a:r>
              <a:rPr lang="en-US" dirty="0"/>
              <a:t>Both try to obtain answers to observable phenomena and predict non observable phenomena</a:t>
            </a:r>
          </a:p>
          <a:p>
            <a:r>
              <a:rPr lang="en-US" dirty="0"/>
              <a:t>Faith is taken as absolute truth a scientific statement is never considered to be irrefutably correct as new evidence can always be introduced</a:t>
            </a:r>
          </a:p>
          <a:p>
            <a:r>
              <a:rPr lang="en-US" dirty="0"/>
              <a:t>Some questions that are addressed by theology are not addressed by science as they cannot be subjected to empirical research</a:t>
            </a:r>
          </a:p>
          <a:p>
            <a:pPr marL="0" indent="0">
              <a:buNone/>
            </a:pPr>
            <a:endParaRPr lang="en-US" dirty="0"/>
          </a:p>
          <a:p>
            <a:pPr marL="0" indent="0">
              <a:buNone/>
            </a:pPr>
            <a:endParaRPr lang="en-US" dirty="0"/>
          </a:p>
          <a:p>
            <a:endParaRPr lang="en-US" dirty="0"/>
          </a:p>
        </p:txBody>
      </p:sp>
      <p:pic>
        <p:nvPicPr>
          <p:cNvPr id="9218" name="Picture 2" descr="http://media.tumblr.com/9b7c7a9f77d45d399e9f2177e6a97f07/tumblr_inline_mpbzwm6vtR1qz4rg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173126"/>
            <a:ext cx="2438400" cy="138501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The Development of </a:t>
            </a:r>
            <a:br>
              <a:rPr lang="en-US" dirty="0"/>
            </a:br>
            <a:r>
              <a:rPr lang="en-US" dirty="0"/>
              <a:t>Evolutionary Theory</a:t>
            </a:r>
          </a:p>
        </p:txBody>
      </p:sp>
    </p:spTree>
    <p:extLst>
      <p:ext uri="{BB962C8B-B14F-4D97-AF65-F5344CB8AC3E}">
        <p14:creationId xmlns:p14="http://schemas.microsoft.com/office/powerpoint/2010/main" val="2002201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Questioning the old ideas</a:t>
            </a:r>
          </a:p>
        </p:txBody>
      </p:sp>
      <p:sp>
        <p:nvSpPr>
          <p:cNvPr id="3" name="Content Placeholder 2"/>
          <p:cNvSpPr>
            <a:spLocks noGrp="1"/>
          </p:cNvSpPr>
          <p:nvPr>
            <p:ph sz="quarter" idx="13"/>
          </p:nvPr>
        </p:nvSpPr>
        <p:spPr>
          <a:xfrm>
            <a:off x="1981200" y="1752600"/>
            <a:ext cx="6781800" cy="4343399"/>
          </a:xfrm>
        </p:spPr>
        <p:txBody>
          <a:bodyPr>
            <a:normAutofit fontScale="85000" lnSpcReduction="10000"/>
          </a:bodyPr>
          <a:lstStyle/>
          <a:p>
            <a:pPr marL="0" indent="0">
              <a:buNone/>
            </a:pPr>
            <a:r>
              <a:rPr lang="en-US" b="1" dirty="0"/>
              <a:t>Common beliefs up until around the 16</a:t>
            </a:r>
            <a:r>
              <a:rPr lang="en-US" b="1" baseline="30000" dirty="0"/>
              <a:t>th</a:t>
            </a:r>
            <a:r>
              <a:rPr lang="en-US" b="1" dirty="0"/>
              <a:t> century</a:t>
            </a:r>
          </a:p>
          <a:p>
            <a:r>
              <a:rPr lang="en-US" b="1" u="sng" dirty="0"/>
              <a:t>Anthropocentricity</a:t>
            </a:r>
            <a:r>
              <a:rPr lang="en-US" dirty="0"/>
              <a:t> - Humans are the most important elements in the universe and so is the earth, everything revolves around us</a:t>
            </a:r>
          </a:p>
          <a:p>
            <a:pPr lvl="1"/>
            <a:r>
              <a:rPr lang="en-US" b="1" dirty="0"/>
              <a:t>Ethnocentric</a:t>
            </a:r>
            <a:r>
              <a:rPr lang="en-US" dirty="0"/>
              <a:t> – your culture is the best</a:t>
            </a:r>
          </a:p>
          <a:p>
            <a:pPr lvl="1"/>
            <a:r>
              <a:rPr lang="en-US" b="1" dirty="0"/>
              <a:t>Eurocentric</a:t>
            </a:r>
            <a:r>
              <a:rPr lang="en-US" dirty="0"/>
              <a:t> – Europeans belief that European culture is the best</a:t>
            </a:r>
          </a:p>
          <a:p>
            <a:r>
              <a:rPr lang="en-US" dirty="0"/>
              <a:t>Life was </a:t>
            </a:r>
            <a:r>
              <a:rPr lang="en-US" b="1" u="sng" dirty="0"/>
              <a:t>spontaneously generated </a:t>
            </a:r>
            <a:r>
              <a:rPr lang="en-US" dirty="0"/>
              <a:t>from non living material</a:t>
            </a:r>
          </a:p>
          <a:p>
            <a:r>
              <a:rPr lang="en-US" dirty="0"/>
              <a:t>Once created life forms were </a:t>
            </a:r>
            <a:r>
              <a:rPr lang="en-US" b="1" u="sng" dirty="0"/>
              <a:t>immutable</a:t>
            </a:r>
            <a:r>
              <a:rPr lang="en-US" dirty="0"/>
              <a:t> (unchanging) also called the </a:t>
            </a:r>
            <a:r>
              <a:rPr lang="en-US" b="1" u="sng" dirty="0"/>
              <a:t>fixity of species theory</a:t>
            </a:r>
          </a:p>
          <a:p>
            <a:r>
              <a:rPr lang="en-US" dirty="0"/>
              <a:t>The earth was 6000 years old – created October 23, 4004 </a:t>
            </a:r>
            <a:r>
              <a:rPr lang="en-US" dirty="0" err="1"/>
              <a:t>bc</a:t>
            </a:r>
            <a:r>
              <a:rPr lang="en-US" dirty="0"/>
              <a:t> according to the biblical timeline set forth by reverend James </a:t>
            </a:r>
            <a:r>
              <a:rPr lang="en-US" dirty="0" err="1"/>
              <a:t>ussher</a:t>
            </a:r>
            <a:r>
              <a:rPr lang="en-US" dirty="0"/>
              <a:t> (1580 -1655)</a:t>
            </a:r>
          </a:p>
        </p:txBody>
      </p:sp>
      <p:pic>
        <p:nvPicPr>
          <p:cNvPr id="1026" name="Picture 2" descr="https://upload.wikimedia.org/wikipedia/commons/thumb/e/e3/James_Ussher_portrait.jpg/220px-James_Ussher_portra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63" y="3657600"/>
            <a:ext cx="1673227" cy="201547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http://static.wixstatic.com/media/1d92f6_b69c5f7eeb524517b9688d15f91d8312.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394" y="1600200"/>
            <a:ext cx="1829806" cy="1835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18256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www.geocities.ws/ResearchTriangle/System/8870/books/bible.GIF"/>
          <p:cNvPicPr>
            <a:picLocks noChangeAspect="1" noChangeArrowheads="1"/>
          </p:cNvPicPr>
          <p:nvPr/>
        </p:nvPicPr>
        <p:blipFill>
          <a:blip r:embed="rId2" cstate="print"/>
          <a:srcRect/>
          <a:stretch>
            <a:fillRect/>
          </a:stretch>
        </p:blipFill>
        <p:spPr bwMode="auto">
          <a:xfrm>
            <a:off x="0" y="2062532"/>
            <a:ext cx="9144000" cy="4795468"/>
          </a:xfrm>
          <a:prstGeom prst="rect">
            <a:avLst/>
          </a:prstGeom>
          <a:noFill/>
        </p:spPr>
      </p:pic>
      <p:pic>
        <p:nvPicPr>
          <p:cNvPr id="49156" name="Picture 4" descr="http://www.plokta.com/plokta/issue1/ussher.gif"/>
          <p:cNvPicPr>
            <a:picLocks noChangeAspect="1" noChangeArrowheads="1"/>
          </p:cNvPicPr>
          <p:nvPr/>
        </p:nvPicPr>
        <p:blipFill>
          <a:blip r:embed="rId3" cstate="print"/>
          <a:srcRect/>
          <a:stretch>
            <a:fillRect/>
          </a:stretch>
        </p:blipFill>
        <p:spPr bwMode="auto">
          <a:xfrm>
            <a:off x="152400" y="0"/>
            <a:ext cx="4572000" cy="2076100"/>
          </a:xfrm>
          <a:prstGeom prst="rect">
            <a:avLst/>
          </a:prstGeom>
          <a:noFill/>
        </p:spPr>
      </p:pic>
    </p:spTree>
    <p:extLst>
      <p:ext uri="{BB962C8B-B14F-4D97-AF65-F5344CB8AC3E}">
        <p14:creationId xmlns:p14="http://schemas.microsoft.com/office/powerpoint/2010/main" val="3495869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0"/>
            <a:ext cx="6324600" cy="685800"/>
          </a:xfrm>
        </p:spPr>
        <p:txBody>
          <a:bodyPr>
            <a:normAutofit/>
          </a:bodyPr>
          <a:lstStyle/>
          <a:p>
            <a:pPr algn="l"/>
            <a:r>
              <a:rPr lang="en-US" sz="2800" dirty="0"/>
              <a:t>IS NATURE DYNAMIC NOT FIXED?</a:t>
            </a:r>
          </a:p>
        </p:txBody>
      </p:sp>
      <p:sp>
        <p:nvSpPr>
          <p:cNvPr id="3" name="Content Placeholder 2"/>
          <p:cNvSpPr>
            <a:spLocks noGrp="1"/>
          </p:cNvSpPr>
          <p:nvPr>
            <p:ph idx="4294967295"/>
          </p:nvPr>
        </p:nvSpPr>
        <p:spPr>
          <a:xfrm>
            <a:off x="3124200" y="609600"/>
            <a:ext cx="5791200" cy="5791200"/>
          </a:xfrm>
          <a:prstGeom prst="rect">
            <a:avLst/>
          </a:prstGeom>
        </p:spPr>
        <p:txBody>
          <a:bodyPr>
            <a:normAutofit fontScale="70000" lnSpcReduction="20000"/>
          </a:bodyPr>
          <a:lstStyle/>
          <a:p>
            <a:pPr marL="0" indent="0">
              <a:buNone/>
            </a:pPr>
            <a:r>
              <a:rPr lang="en-US" dirty="0"/>
              <a:t>Renaissance (Starts 15</a:t>
            </a:r>
            <a:r>
              <a:rPr lang="en-US" baseline="30000" dirty="0"/>
              <a:t>th</a:t>
            </a:r>
            <a:r>
              <a:rPr lang="en-US" dirty="0"/>
              <a:t> century) </a:t>
            </a:r>
          </a:p>
          <a:p>
            <a:pPr lvl="1"/>
            <a:r>
              <a:rPr lang="en-US" dirty="0"/>
              <a:t>circumnavigation ended the belief that the world was flat</a:t>
            </a:r>
          </a:p>
          <a:p>
            <a:pPr lvl="1"/>
            <a:r>
              <a:rPr lang="en-US" dirty="0"/>
              <a:t>Galileo argued for the earth revolving around the sun</a:t>
            </a:r>
          </a:p>
          <a:p>
            <a:pPr marL="0" indent="0">
              <a:buNone/>
            </a:pPr>
            <a:r>
              <a:rPr lang="en-US" dirty="0"/>
              <a:t>Carolus Linnaeus (16</a:t>
            </a:r>
            <a:r>
              <a:rPr lang="en-US" baseline="30000" dirty="0"/>
              <a:t>th</a:t>
            </a:r>
            <a:r>
              <a:rPr lang="en-US" dirty="0"/>
              <a:t> century)</a:t>
            </a:r>
          </a:p>
          <a:p>
            <a:pPr lvl="1"/>
            <a:r>
              <a:rPr lang="en-US" dirty="0"/>
              <a:t>Classification and the basis of taxonomy – first to classify humans as animals – questioned fixity</a:t>
            </a:r>
          </a:p>
          <a:p>
            <a:pPr marL="0" indent="0">
              <a:buNone/>
            </a:pPr>
            <a:r>
              <a:rPr lang="en-US" dirty="0"/>
              <a:t>Jean-Baptiste Lamarck (18</a:t>
            </a:r>
            <a:r>
              <a:rPr lang="en-US" baseline="30000" dirty="0"/>
              <a:t>th</a:t>
            </a:r>
            <a:r>
              <a:rPr lang="en-US" dirty="0"/>
              <a:t> century) </a:t>
            </a:r>
          </a:p>
          <a:p>
            <a:pPr lvl="1"/>
            <a:r>
              <a:rPr lang="en-US" dirty="0"/>
              <a:t>NATURE PROMOTES CHANGE OF BODY PARTS</a:t>
            </a:r>
          </a:p>
          <a:p>
            <a:pPr lvl="1"/>
            <a:r>
              <a:rPr lang="en-US" b="1" u="sng" dirty="0"/>
              <a:t>PRINCIPLE OF USE AND DISUSE “VITAL FORCES” THEORY </a:t>
            </a:r>
            <a:r>
              <a:rPr lang="en-US" dirty="0"/>
              <a:t>– ENVIRONMENT LEADS TO INCREASED, DECREASED OR ELIMINATION OF BODY PARTS LIKE THE GIRAFFE’S NECK</a:t>
            </a:r>
          </a:p>
          <a:p>
            <a:pPr lvl="1"/>
            <a:r>
              <a:rPr lang="en-US" b="1" u="sng" dirty="0"/>
              <a:t>PRINCIPLE OF ACQUIRED CHARACTERISTICS </a:t>
            </a:r>
            <a:r>
              <a:rPr lang="en-US" dirty="0"/>
              <a:t>– CHARACTERISTICS ACQUIRED DURING A LIFETIME CAN BE PASSED TO OFFSPRING</a:t>
            </a:r>
          </a:p>
          <a:p>
            <a:pPr marL="0" indent="0">
              <a:buNone/>
            </a:pPr>
            <a:r>
              <a:rPr lang="en-US" dirty="0"/>
              <a:t>Georges Cuvier (17</a:t>
            </a:r>
            <a:r>
              <a:rPr lang="en-US" baseline="30000" dirty="0"/>
              <a:t>th</a:t>
            </a:r>
            <a:r>
              <a:rPr lang="en-US" dirty="0"/>
              <a:t> Century)</a:t>
            </a:r>
          </a:p>
          <a:p>
            <a:pPr lvl="1"/>
            <a:r>
              <a:rPr lang="en-US" b="1" u="sng" dirty="0"/>
              <a:t>Catastrophism</a:t>
            </a:r>
            <a:r>
              <a:rPr lang="en-US" dirty="0"/>
              <a:t> – earth is formed by worldwide cataclysmic events THAT DESTROY LIFE AND CREATION EVENTS </a:t>
            </a:r>
          </a:p>
          <a:p>
            <a:pPr marL="0" indent="0">
              <a:buNone/>
            </a:pPr>
            <a:r>
              <a:rPr lang="en-US" dirty="0"/>
              <a:t>Charles Lyell (18</a:t>
            </a:r>
            <a:r>
              <a:rPr lang="en-US" baseline="30000" dirty="0"/>
              <a:t>th</a:t>
            </a:r>
            <a:r>
              <a:rPr lang="en-US" dirty="0"/>
              <a:t> century) – Geologist</a:t>
            </a:r>
          </a:p>
          <a:p>
            <a:pPr lvl="1"/>
            <a:r>
              <a:rPr lang="en-US" b="1" u="sng" dirty="0"/>
              <a:t>Uniformitarianism</a:t>
            </a:r>
            <a:r>
              <a:rPr lang="en-US" dirty="0"/>
              <a:t> – geological processes are consistent and ongoing, so the earth is far older than biblical timeline</a:t>
            </a:r>
          </a:p>
          <a:p>
            <a:pPr lvl="1"/>
            <a:r>
              <a:rPr lang="en-US" b="1" u="sng" dirty="0"/>
              <a:t>STRATA</a:t>
            </a:r>
            <a:r>
              <a:rPr lang="en-US" dirty="0"/>
              <a:t> – LAYERS OF SEDIMENTARY ROCKS TERM NAMED AFTER WILLIAM “STRATA” SMITH – CREATED GEOLOGY MAP OF ENGLAND</a:t>
            </a:r>
          </a:p>
        </p:txBody>
      </p:sp>
      <p:pic>
        <p:nvPicPr>
          <p:cNvPr id="2050" name="Picture 2" descr="https://gcps.desire2learn.com/d2l/lor/viewer/viewFile.d2lfile/6605/9413/Classificatio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498" y="921544"/>
            <a:ext cx="1996654" cy="202723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harunyahya.com/image/The_end_of_darwinism/Lamarck08.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031409"/>
            <a:ext cx="2482702" cy="132858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upload.wikimedia.org/wikipedia/commons/0/0d/Hutton_Unconformity,_Jedburgh.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818" y="4442618"/>
            <a:ext cx="1488343" cy="211851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s://ceps.unh.edu/sites/ceps.unh.edu/files/departments/earth_sciences/index_pictur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65968" y="4631617"/>
            <a:ext cx="1368425" cy="192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9689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352800" y="125633"/>
            <a:ext cx="5638800" cy="6732367"/>
          </a:xfrm>
          <a:prstGeom prst="rect">
            <a:avLst/>
          </a:prstGeom>
        </p:spPr>
        <p:txBody>
          <a:bodyPr>
            <a:normAutofit fontScale="62500" lnSpcReduction="20000"/>
          </a:bodyPr>
          <a:lstStyle/>
          <a:p>
            <a:r>
              <a:rPr lang="en-US" dirty="0"/>
              <a:t>Charles Darwin (1809 – 1882)</a:t>
            </a:r>
          </a:p>
          <a:p>
            <a:pPr lvl="1"/>
            <a:r>
              <a:rPr lang="en-US" dirty="0"/>
              <a:t>Influenced by his grandfather Erasmus who was part of the leading intellectual community</a:t>
            </a:r>
          </a:p>
          <a:p>
            <a:pPr lvl="1"/>
            <a:r>
              <a:rPr lang="en-US" dirty="0"/>
              <a:t>Other Grandfather was wealthy Josiah Wedgewood famous for Wedgewood China</a:t>
            </a:r>
          </a:p>
          <a:p>
            <a:pPr lvl="1"/>
            <a:r>
              <a:rPr lang="en-US" dirty="0"/>
              <a:t>Father was a physician and he was one of six children, mother died when he was eight years old</a:t>
            </a:r>
          </a:p>
          <a:p>
            <a:pPr lvl="1"/>
            <a:r>
              <a:rPr lang="en-US" dirty="0"/>
              <a:t>Studied medicine at Edinburgh University (Scotland) but hated it and left after two years</a:t>
            </a:r>
          </a:p>
          <a:p>
            <a:pPr lvl="1"/>
            <a:r>
              <a:rPr lang="en-US" b="1" u="sng" dirty="0"/>
              <a:t>Studied theology at Cambridge and graduated in 1831</a:t>
            </a:r>
          </a:p>
          <a:p>
            <a:pPr lvl="1"/>
            <a:r>
              <a:rPr lang="en-US" dirty="0"/>
              <a:t>Lived in a world of change where the reform movement was trying to undo class inequalities and any “new ideas” were seen as subversive and likely to undo the moral teachings of the church</a:t>
            </a:r>
          </a:p>
          <a:p>
            <a:pPr lvl="1"/>
            <a:r>
              <a:rPr lang="en-US" dirty="0"/>
              <a:t>Married his cousin Emma Wedgwood</a:t>
            </a:r>
          </a:p>
          <a:p>
            <a:r>
              <a:rPr lang="en-US" dirty="0"/>
              <a:t>The voyage of the Beagle – five years starting in 1831</a:t>
            </a:r>
          </a:p>
          <a:p>
            <a:pPr lvl="1"/>
            <a:r>
              <a:rPr lang="en-US" b="1" u="sng" dirty="0"/>
              <a:t>Galapagos Islands </a:t>
            </a:r>
            <a:r>
              <a:rPr lang="en-US" dirty="0"/>
              <a:t>- realized that even though the animals were similar to mainland animals they had some physical traits that were very different</a:t>
            </a:r>
          </a:p>
          <a:p>
            <a:pPr lvl="1"/>
            <a:r>
              <a:rPr lang="en-US" dirty="0"/>
              <a:t>Hypothesized that the </a:t>
            </a:r>
            <a:r>
              <a:rPr lang="en-US" b="1" u="sng" dirty="0"/>
              <a:t>Galapagos finches </a:t>
            </a:r>
            <a:r>
              <a:rPr lang="en-US" dirty="0"/>
              <a:t>had all descended from a common ancestor and had been modified over time to respond to the different island environments</a:t>
            </a:r>
          </a:p>
          <a:p>
            <a:r>
              <a:rPr lang="en-US" dirty="0"/>
              <a:t>On the origin of the species</a:t>
            </a:r>
          </a:p>
          <a:p>
            <a:pPr lvl="1"/>
            <a:r>
              <a:rPr lang="en-US" dirty="0"/>
              <a:t>When Darwin returned home, he started to study animal breeders who selected against certain traits by breeding animals with desirable traits to other animals with desirable traits</a:t>
            </a:r>
          </a:p>
          <a:p>
            <a:pPr lvl="1"/>
            <a:r>
              <a:rPr lang="en-US" dirty="0"/>
              <a:t>In 1858, another scholar Alfred Russell Wallace sent a paper to Darwin “On the tendency of Varieties to Depart Indefinitely from the Original Type”</a:t>
            </a:r>
          </a:p>
          <a:p>
            <a:pPr lvl="1"/>
            <a:r>
              <a:rPr lang="en-US" dirty="0"/>
              <a:t>Worried that he wouldn’t get credit for his ideas that were similar to Wallace’s, he rushed to publish </a:t>
            </a:r>
            <a:r>
              <a:rPr lang="en-US" b="1" u="sng" dirty="0"/>
              <a:t>“On the origin of the species”</a:t>
            </a:r>
          </a:p>
          <a:p>
            <a:pPr lvl="1"/>
            <a:endParaRPr lang="en-US" dirty="0"/>
          </a:p>
        </p:txBody>
      </p:sp>
      <p:pic>
        <p:nvPicPr>
          <p:cNvPr id="3074" name="Picture 2" descr="http://www.uh.edu/engines/beagl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811" y="3678731"/>
            <a:ext cx="1979614" cy="148610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triangleartsandentertainment.org/wp-content/uploads/2009/11/CharlesDarwi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774" y="125633"/>
            <a:ext cx="1292225" cy="195126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blog.canacad.ac.jp/wpmu/15matser/files/2011/12/beaglemap-t.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913" y="5257800"/>
            <a:ext cx="2971800" cy="1458384"/>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s://s-media-cache-ak0.pinimg.com/736x/7b/2c/e4/7b2ce483b28879d8aafb04615552d04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74813" y="338549"/>
            <a:ext cx="1825625" cy="1525427"/>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ttp://upload.wikimedia.org/wikipedia/commons/3/36/GalapagosTortoiseTourists.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51702" y="1925596"/>
            <a:ext cx="2354052" cy="1765539"/>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12" descr="data:image/jpeg;base64,/9j/4AAQSkZJRgABAQAAAQABAAD/2wCEAAkGBxMTEhQUExQWFhUXGB0aGRgXFxgaGBgaFxgYFxwdHRwYHCggHB0lHBwXITEhJSkrLi4uFx8zODMsNygtLisBCgoKDg0OGxAQGywkHyQsLCwsLCwsLCwsLCwsLCwsLCwsLCwsLCwsLCwsLCwsLCwsLCwsLCwsLCwsLCwsNywsLP/AABEIAPAAvQMBIgACEQEDEQH/xAAbAAACAwEBAQAAAAAAAAAAAAADBQIEBgEHAP/EADwQAAEDAgQDBgUDAwMDBQAAAAEAAhEDIQQFEjFBUWEGEyJxgZEyobHB0ULh8CNSYjOC8RQVkgcWQ1Oy/8QAGQEAAwEBAQAAAAAAAAAAAAAAAgMEAQAF/8QAJBEAAgICAgIBBQEAAAAAAAAAAAECEQMhEjEiQRMEMlFhcRT/2gAMAwEAAhEDEQA/ANQSVB0812Vx4XinsHNRXHVI3K6GlRcuNPu8XNRXdSG5yw0kXrhcotXXbLjTmorocULXC+LrSuRwYeqG6rwkD1SLPu0lKjDAS+of0i0eZKQ5zmtRtEVBeRPANF48yU1Ymxbmjdtrf5D3XzawOxkcwV4ycyrfG+ob3a3V9eQQmZ/VDp1H3Tv8r/Ip50j2vXyKG8ELBZR2qqeEuOtvEOs7/adjHIrXYDNmVR4DI4g7tSpY5RGKaZcI6lDuixx4KLhxQGgioFyLUQHtWo5oIXFfCog61GVtHFtrjxU2HebqoypzVig7dYcOHjdc1KD918AgNJyhvaulyjUcuNQN1kMKWpcWBHRsug2USharSuOOvcAYPH+fusv2x7VNwzCxl6rtunXyV3HYvQH1HSNIMeQuT9vReUY7vMTiDN3OPHgAqsGNN2+ibPNpUuyeDr1KtTUSXOO8rbf9vfVo02PLfi4NAsOUeolW+ynZplJocRqdG63eAyprxuAmSy8nUTI4+MbkeJ5jg31MQaYGiDAnbluBsmFDKsNQDhXJe7/EeFvvf1leoZxkLQJkX4wsN2iyqxG9rLvlf2s7419yM5i8zpgRTYGj0v7cUHLM7dRqS2NJM+Xks9iqJY4goQcqVjVEsszs9wybNRVY13ofNNC6V5V2JzUteGE+E9f5/wAEr01jrBRZcfF0VY58lYZ+yqu+qNqshVElDgRXC5dhRIRGHW2VjDHdVnI9A9Fxw6duV0eyi9fApQZKUFzlJz1ArjUQnivnFdC6AsNBlUsfiNIgGCR7AcVcqvg+iw/a/NC0im07xqPGXH6bI4RcnQMpUrKna3HRTgG0epvJ+iF2FwjH1HVSOQAP85rMZs57dTXGTPA2HknnY7HClSkiZJsrXDjj0Sqd5D1BpsuDElpsSsr/AO76QID9TT1CbYfMW1AC0gqNxcStNMv4rFudcuKR5lUkXVjE5gxvxED1SypmNF1u8bdEk+zG0tGT7Q5dIJ4jisoWr0DO3jTAMg8ljsTh5eAONldgl47IfqIbtEcsqweRmxXsGS4nvKFN/Nt/PZeWubTEti/hI9YBH1W/7GuPcNHKf/0fsl/U7VhYFTofFyFUqcIRiUN7VHZVRErmpRJXFqOO6uCsUDuqaJTdutMNCSFwu4rjyoONkoYccV8uOaohcaSClKgFxxXHA8QJ+f0XlHaaqH4qmJ3LdXTxGy9WrE6THJeN540d+9vF5BBJ+EknfoqfplsRn0hfinmo98CLmByAstJleXPOGYaZmCdUWO/PgP3WboVzTeTxB+YP5Wy7AuJNQuMhwA9iqstqOifAk5fspY/Ja7qgA0mnHxGABaTuZmU97I5e9rHB4LeI8k7r5cyofEbcrx9VfwrGsY8D+2B7qWWXkqK44uDs83zPBPrVnAAwDBO/S3VVMfgXYWroNMkwDq1SLjyg+i2uHwYJdBIuvq+WucCHvtG4RRy1oGeJvaMKcVrcIEcwhYshmp25EafMrSZtRo0KZ0iYvfc8VjKvi1VCJAib2E7bJ+Py/gjL469kG1i6oHO4/YL0XsZjQ6jFg4bgdLfafVec4RheXcNLZA8oWj7H1y3EaAZG3uR+fktzx5R/gvDJp3+T0gCSp6ZQmO9182ovOotshUCE1GqmVAgIkcCeeS+pP3UKhuvqRuUaBZpaouoEqVRQcFOOJIZXxNlDUuNCOUAV1z1ErjitmlXTScfT0JAP3XlvaahNdxgQ4eH6SvU8YAWuB2IMzttdea9psLp1OAJsCDqPhuTccd1V9M/InzrxMzjKIDhp2IB9eI91r+wxIY6yzmX4XvK7WuLWyAeh2t5r0DKsE2k+OY9JCozzpUJ+lj5chmyo5wgBJ8w7TaGvbUpuY6Yb1A4j1TfGmqI7trTzkxbzSTH45r2kVsOSR8PiBv15fNTQ2Wy/RX7MZprqFoBMguMp5mGOA/gtwWcwGLbTP9Oi4O42H1lX8xaYB5ifJFJKzIOkIc/cXtLRxWbfPdlo3LpPoLJ7iwS4XhKqjGhxm/lYqrF1RFnVuwGHhrXEbgR6lPOwuDca3ekeFs35uNvlJPss7UPAbOO3lZb/ALG0HCj4habey7M6ixeJXJfo0wdIU6ZQqbfpxRwVBRYSY0kINR0Sjd+BsfO/EcECo4H/AI3n6I+IPIAHTKNSaASFX0wuC5PotRzNI+4M9UMvOlfVBY/zigONlMUhHVIHVCdUhD1GVF5C2geQdj0TVZVA+y+7wrqOsnWEg9RCzedYNug6pBIhaDvbKrjoLSCJmB7mEUHTBkrR5xi8GGQ8QCCIE3J5wt3SY51FjtjE+SlUyqk4jU0Ejbl81cMaYiAnzlzSEQ8G2Qw2KDwBNxuqePyVtR0l8e/2VLM/D4mmCErd2ge0xNx1Qxg/RQskWh3/ANGKfH2VHMsUIsUtq5q9+7gPIqjVrnZpLjzP2RrG72C5nKrj6/RcOVF9Evg8wRFoJmRxHlsrVHAO0yQmnZlssIJu03b5mQSmqVdCJ70Y+thgW0yBAA0l0gyZJmPWPRejdkKRdhmG0SRfo4/lJc1ys9411JrYJ8c/pPP1Wmy+GUgzY21RxNvayKck0LjGtotV6YE8PVDp1AhvqzbYBDLlK1senolU/UR+oz8o+wQWVoJhDq1UDvNQlGgWWzU9lKiqXeItCtMwho2zUFBqKZfcoFR0qdIosGSglyI8KDwjABF90RpkSgvXC/kuOJh8Hoo1j4edwoFyiDJA5XuuoyydWoOCrV6xj+XX2IngbdI3XaeCc6I+ZVWOBLkkK8yBI+YWdzDB3naVs8VhtAIcfMmwtw6lU8vwQrtcI2J9ijk+HZ2NcujJ08DcLQ5VlDjewHkm2GydrTeLdE+oUA0cP+UieUfGIkxeCLWwPY9eaRYfK6rHd9S9Wk2d5rd/9PrubwjtwoIIAgCyWsjQTgmZGjX1GCNLpuD+eIVqi7foYTnF5UHNO0jY+SS4bL6lMAG5c718RtPTa6ZHyFtcT4vKhUfZFzGg+k6KjS2dp29CquqbLqOs6+6EXQoVHx1UC610SMYJz/ruj4QuMwfuqrkfCv39PujANdU3KFK+rPuT1Qtakoqsm4oZHJcLl9qWo5kSxCLfVFLuShUkLQSs/lx81XGoOPl9P+Vc7nncqNDDkvJO0cOAnj7I1QDs7hsOak2t0ubdE4HZ+oaRc/UBvteLRc7ShYDBB8Ey1m1t3D8fVboYqhUbSpzrEgC99XCQTPmnY5prXYmcWnvo84wuSNIfUqkmlTFp/W51m3PCb+isZFhQ0AgfH8ot9fqm3/qD4H0cOwAMA1kDi4yL89lPD4WGtHIfZJzPdD8K1ZUrUoeARPorTcMXGBJ/nBWMVhYqCdwAfcfunOWYxtJpIaC48Tw8kqNN7Dk6WhU6hoAlpHmIQg1WcfinVXS4oFKi950sbJ+Q8yh7ejVpbJMw+saYku+gubcf2Co46q9zSyjGgEgm2okb3jbhC0eEpaaZpU9TqrxBqaTpaHOIsem+6oZ7QbSqsptYGgMsR+rgTHOfqqacI2ItTlRmqb6kGlW8dJw+F1782yLFJMblbqRkHVTPwniOhWvrMlLcZTcLtJFtv0nzCBZG2HwSRlqjTvKi82TSvXFQlhYGVLwR8LoGxHA9QlRqSAU0ACQiYYxPookWU8ON1qZjNPUP1QSVypUug6r+SnHFjWoRwUC+VKmY3XHBmtIU2iyGx1/5ZSJvPAfNZRtg6rBEjb6q5lWCmXE2IEDhafz8lTaDVe0cJEx0T5xiI22XSbSo6MU3Zco0pa4t3aJjoN/ZOcFkTGgPYym6vpnU50xq5N6Dj0SzJvDVYX/C+Wn/AHW+se6c5HRjW1zwSwllNsjU0cbHmmYEhWZv0IO2FANrYdziHOA0E9WiRbrKiXK528y8d0arSS5rmk9YtaOWyW06staeYQ5lsZhdxCvqGZJuea6KqgX/AMlTweF7yoxhlrSYJ4m0pKTbHOkgbL+XPmndYmnSc1tgGCTB1Fz5sOUbnokObZxhqdXuaYq1HNd4nja14ECOkomJzjEVXOdTLqbTHgMH4RF/qnRSjdiJJzqh7l1ephtPfPYKLgNJJggxMARPuk+aY5lasDTeXtaDctjfkeQjlzQamBrYktdXrNttqgAW4AXJTF+QtpUnP70utaG6QTwu65RtylGo9AJRjK32L2UXPOlgLj0/lkY9nK7twG+s/REquAw9N7HEaTpqhpIgn4T6/cI9HEUS0EU8RUcNpc438wYCyEI+zpzl6PPc+wJBIMBzDceW6zrcQA9wEhriS2eE7g9Qtr2icQ4ktidxcm/U7rH5rTa1zXHbj0I2KopVoXFu9n1SpF0Km7cg2PqpYigRsW9OMpZTpETLTfp5rIpGs3NXjCAwxYolR9zfmok+6lHk2hSmYHFDlGodVxoT4RHou1OAHGwXKjbi8gfUK1gWz4zwIA9N/wCdFhpey7AaGk77CVb7vVYX5eia5hhwzC0SP1GT5uEqlltUMr0S74S4D/y8P1IWOL5UzIy8bQ1wmFFXDMIG5N/7SDBH3Qczy8vbqMtxFKC6N3tGzxz/AGK1lLL2tY5rRAJJgcz9ESvhA7Sf1N2PnuD0Kt+DRF8+zF4XHtrUXMrN0mWgOGzpN3AH9XNJsLUbBa02YS30Gy0uLwb2V2Uy2aLnEs6FwOpv1Kpdlezmh1etiPhLyWNNhEzJ9Uh45S0yhZIx2ivSwzmmkSAC8y0HzAkjkvs2ququLJadJIc9u55fYdFYzjMGVHltOSIu47noOQRMuy3+m558LBuT03S624xGctcpCvA5UxjS7Zouep5K5gsA+qfAPCTvwH5TTD4GW6qgLaLBqvbUd79Nk1yep3jdYZoZPgHEjmU6GK6TE5MzSbRHLsoZRvu7+48PwlOa5jh3EtqOqVYPwss0R6390/zGvTa3TUPx2DRMu6AC5WS7Q1wHBmhtNjRIEDVfnG3kmZmoRqInDc5XIBhgypWdTaCylVBbp3+ES0+ciVVw2LqU2lmstgkEdQSPyq1THCmWv2IMjnPBV2VHPcTwJJnnJv6TPmpVJ0V8bZWx+qpIdMGw4ud+FR/7M0Nc2p49X6BYep3KdVKrYLh5T7pfWBa0ve4NaBJceAWqcnozilsT1pYzQykyByMEAD1lKq2KhxgEDiCNiN/PgrlbOsO8nQ8kjm0gX4paapdOiYB3B3J4/JNjfsCX6NLUHiQQ0hWcS0GfNBAOxSR1H0jip03x1VUvuiB3BbRllltQJlgqzQxvQEkfNZZuM11AymHOveOnXh5rWYTCxTAIgkG3EW2nmskqNTs1+oVMvjjScB7EX/8AEqt2ffTdVFKowOD7tJ4Obf7fJc7NYsHVTdtVbp8jBCpHVSqNcLOpun2N/cInLakAo6cT0tgiykSqeHxrXsDpgFUcfmoYd5nrsVe5pKzz1Bt0Z3t3m/f0TQpMrd5rEObA0FhnUZMxbgkHZ/E4nFUw6rXFVps1rbaY8JDusrT5M3vcUXxMAuPKTYfdPsvy2nTNmNbJLrCJJ8uKQuWWOx7ccUtFPKcmbTEuEuO3+I/nFXKeGZVhzh/SZdoNg6P1Hpy91J4LiQT8XhEcG8fU81PG1Kekh7g2k2zrwD/j5cx6JiioqkLlJydsouwzsU4PfIoA+Cn/APZH6ndOQTKqTGlkA7Twb6fZTNUFo02BFrRbySXtFngoN0svUIkcm/5FFqCtgbk6QXNcdRwrDUfd5ECbvceQ5D5LzjH5oSX1al3uMhvLgAPIQiYmu6q8uc4vfzPDoOQVQYGXanX4DkT+ApZz5d9FeOHHoq4TD1Kj9T78QOACbOdDYYBbc7bIraRa2Bud0iz/ABFV5GHoGKjrufwY3iT15JK8mOfigOa9pqdEFlP+pWJ+FtwD1KQYahXxhc/EuOhhjT13gDa3NO8Fg2M1UcK0a48dR146k8zyV9tCnQpgbNbz3c43J8ybp1qPXYvb7EmY6KFHQGAarxF9I/JVHs3i6JpkVrFpgRyMngrRwLsU99R3wizR14eyR5Xlz3vqhttMT5nV+EyCT0BJtbNtUkE+arvv+Vdqt3VV7YEnYKRFTKTnxJJt5XVnCZS541VCAw7N5+fJfZfgy+pLhax0nhynqeSaZpixT234dJRN7pAr8gm1W6m0qQAEwTEW4wFexx0gObwIPoN/klWT0jrbJvMn1uB8vmnGaN8Hnsgl2FFlJmOdQqEGdBhzTxbP7rQYvGCs0PHxRfk7rPNIcdh+8ZHECyU4PHvpxI8Mw4cjsmJckLk+LNvgs1d3UAkQYPMXXMTjC4Sbu67FIu9JGum703BA4FWcszem9zWP8Bm/JclLo58ezbdkcLLC8zc+QEbW4jj6p+cQC4sHDdZPH5k6lRaKdn1T7D+4dYgKWV1RQpnU6eJdxnqrYySqKIpRbuTHuZ5gKQ5uPhaOJJ59OKWYcUy5tSqZDTFNnUXLyOMm6ymLznXUL3noAOPl1KtYHEvGp7x4zsJsxoE+g+qxect9GtcI67NJmWZOALQ6CZLn7aG8h1j5rD5nidZJFmjdztz1PM9FDOM3EeInTwbPiefwlGDY/FPkjTTafhGx5+fUpWaSb10OxQaWxzgoIESGxMnj1V6kziLDYDkFwNgADbZCxeIaxupxDRG52/c9FI3bKapH2KqRP89VkXYo16jqGHteatX+bnkFVz7OH4iKNIESd/1O9OAWmyPK24ei1gu7dzv7nH+QmVwVgfcyxgsKynTFNggDc8XHmepWdx7nV62htmgx58ytPVJAgbnc/wA9lVoUW0xbc7lApVsPjZwsDAABYBI+zdA6sQ8iz6lvSfynVRpdIHHilmYZiMPpZE7nlAm33R4mBlWghqbybc9kXCUO8h/6AbDmefkq+FwpqnUfhBvOxI+ychu3IcOf7IGGdwlgXHjJSDFVA97nE2G6YZviwBA3SrLbzVf/AKbfhkWe6/DofmiivbBk/SG+QhzcUzW4Ma4BwnkTAt5LWdp8fTo6X06bC4A3faRy8l53i8V/WpF1y4G0zeRAnkmmaUKZpw/xO5Ax/AnuSjVCFFy7LlLPaVVniptpPjw6T4THUi/kk769N1QiYDx6ciDy4EHqrGFyynUpBsxawG8+aVZlh+6NyS3iS2CCOYH1G6WmnIY4viWWPq0CdI1s3sf2+aFWxVOs4O8VN4vqtFr35qm3Nu6dZwcz+XH4TBmPo1D4SJOkwOMEAyOBhMaadgJpqjUV8f3tWmJ/02j5hCz7PGU2S50TwG7vIfdJMFiYfUJI1Fx+VgD6LOVW99itTzIBMDg0DbzXRi7tmSa6RocJjwB3z7ON2sFywcP9yJV7Rw2A3xcpmOp6rMZliuXp0nl16p32V7PFw7yqNLZs2Lnqfwim0lbMgm2TyrLX4l2t58M3J3d5dFr8PQDQA0QOikABACFjcXoFhqedgFLKTkVJURx2KFIEk+/8v5LD4/F1sXV0Umkx+p1vYcAtKMuNQl9Ykk8ODeg/KZYTDsYIAAH8910Wo/0xpsX9nez4w41OOqoRc8vJM3tvPVWnOtsqmJJsBzCFtt7NSo5ir2HqgilO+wRHsi52S/GYsno0e5WJBOVILjMYGtcRs0LzfH411Sq554xHldajMazn0XtZEkW/CQUsueN9yL9N1VhqO2S5bZ6Q6mBDQIaPtsFXxWMa0WuenNZ3OM3hzy90Nb/aL+XmsLmGc1KpI1FrZ24x1S8eFzDyZlA9Dq5e57i+o4Bo4mGyeQn7pNie1DnEMpUxp2DnOgOA46ffisMyppNySOWqFfw+LD/DdtpBc8kSPPb05KpYUu9k/wAvLrQ0xmY1tWsNaQ0aQ5s6Wk39CtPkuNFazw1rzsC/4vIgQbzbgsvhMR3k1GnRU+Elo35FwJuJ3KvFr6ngdSaHRMtdGqIhw5njuunFNUbBtM1VfL3s8TAfe1lEY9rxprN0naTt6pX2Zz6sRoe5r7xLrEdCfO1xCa4qq119MAjeQQZ8lHKLi9lcGmtGUz/KG0/FTPh5SkmCxOl7Z2m/l+VrsZhm8jB5JBjMujh5fuqMc1VMVki+0dp4is5ztLpGwN5i8A818MMWgHVB3kbghdy4OY9wEX0nafhuIW1fgKuKcwOAFNoEc4AFz58PJXVGMbZDblKkJ+y2WmvU11L6djG/Fb6YtwXMPhW0xAso1atre5+y8rLPm9dHpY48Ude6PP8AKC6G6jxO/X8JfmGa06I8TwCeEyfYbpEc5rYh2nC0yRsajrNbPLgPqhUGE5GixeYsYBO5sB+AqD8ofXealYkNFmUwY9SfdFynJG0j3tR3eVju7gOgCbioV1V0c2jmEwwY0MaTpbYT+VJ7gCuGvZVn3Xf0yweLqyUoxdSWOI4QmdZu6X4WA507EcVlnMU4YECFYYACUV1MAmNkKBJRrbFvSAOxrS4tLWukmZaOCDiG0Q4F2HpQbmRH33TH/sDnOLdYa5pJkibE2M2lSoU6NJw1gvqt8y3zFkSddHV+S5Ty7DBoIotEj+0fcLO5x2Sp1SXUGljidgDo/ZM8Ti3PPE/soMxNQf3LVKUfZjUZaaMtU7O4nD+PSY48QRxB6K1RriGunY25tI5TsRf38wdXSzN8Qbjr+6V5tgaLmveB3TtJJEeEuAkHoeHsmqbfYDil0Z81C3EhrP8A5CLAbFxLZA4TxG1ynGHxDgO6qDTUbYtO/OyXsp1aNam8s1aYieBaHPge4t1TbFBlfGO1NLXuaxzDy0i4J5LpqzYOmcph7iGsuTw+5PAdUZ2RVqgB1AcLzp/fpzTnKcGGvlw3be0NsLymDsypidIc6BwaSPRIUuL0h7jy9mfyfs3odBLpBAngZ32vzW2doptjn7kpHU7RsYCSx4PPSYHskmK7XkgljH9C4ED3jbyCdOc8qViIwjjZp8ViWwS8i14mAPMrO4jMK9d2jDCf7n/pb5cyldXHkkamGoI2I0sB6AHxDzTGhnL+7se7c06RTDB7g8vRA8birDWRN0Fw/ZvD0iH4mp3lQ76jA9BuU2pV6ZGmmWgDgIAHpxWSY/XVPeBzn2Mkk24AD5q9iMRSaP8AScXEWA9rnYCVlM3kjSsoGLfIolJhG9z1ssfRxtamYadJ3FM6r+Ttid7QrlHta/4HUXF38/myxxkzk0jTOYI5eiBAHFZjFdpsQfgpFjRYueI+SjRZiao1d9Y8Q0whcGuwlJDXG5jp2gnYzx4JbVfN5XTlFSNwet0PD0HNMG8LKRjYZmyX18S0OMlXMQ6BsVkqxc+o/wALjEDY9U3FC2KySo//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14" descr="data:image/jpeg;base64,/9j/4AAQSkZJRgABAQAAAQABAAD/2wCEAAkGBxMTEhQUExQWFhUXGB0aGRgXFxgaGBgaFxgYFxwdHRwYHCggHB0lHBwXITEhJSkrLi4uFx8zODMsNygtLisBCgoKDg0OGxAQGywkHyQsLCwsLCwsLCwsLCwsLCwsLCwsLCwsLCwsLCwsLCwsLCwsLCwsLCwsLCwsLCwsNywsLP/AABEIAPAAvQMBIgACEQEDEQH/xAAbAAACAwEBAQAAAAAAAAAAAAADBQIEBgEHAP/EADwQAAEDAgQDBgUDAwMDBQAAAAEAAhEDIQQFEjFBUWEGEyJxgZEyobHB0ULh8CNSYjOC8RQVkgcWQ1Oy/8QAGQEAAwEBAQAAAAAAAAAAAAAAAgMEAQAF/8QAJBEAAgICAgIBBQEAAAAAAAAAAAECEQMhEjEiQRMEMlFhcRT/2gAMAwEAAhEDEQA/ANQSVB0812Vx4XinsHNRXHVI3K6GlRcuNPu8XNRXdSG5yw0kXrhcotXXbLjTmorocULXC+LrSuRwYeqG6rwkD1SLPu0lKjDAS+of0i0eZKQ5zmtRtEVBeRPANF48yU1Ymxbmjdtrf5D3XzawOxkcwV4ycyrfG+ob3a3V9eQQmZ/VDp1H3Tv8r/Ip50j2vXyKG8ELBZR2qqeEuOtvEOs7/adjHIrXYDNmVR4DI4g7tSpY5RGKaZcI6lDuixx4KLhxQGgioFyLUQHtWo5oIXFfCog61GVtHFtrjxU2HebqoypzVig7dYcOHjdc1KD918AgNJyhvaulyjUcuNQN1kMKWpcWBHRsug2USharSuOOvcAYPH+fusv2x7VNwzCxl6rtunXyV3HYvQH1HSNIMeQuT9vReUY7vMTiDN3OPHgAqsGNN2+ibPNpUuyeDr1KtTUSXOO8rbf9vfVo02PLfi4NAsOUeolW+ynZplJocRqdG63eAyprxuAmSy8nUTI4+MbkeJ5jg31MQaYGiDAnbluBsmFDKsNQDhXJe7/EeFvvf1leoZxkLQJkX4wsN2iyqxG9rLvlf2s7419yM5i8zpgRTYGj0v7cUHLM7dRqS2NJM+Xks9iqJY4goQcqVjVEsszs9wybNRVY13ofNNC6V5V2JzUteGE+E9f5/wAEr01jrBRZcfF0VY58lYZ+yqu+qNqshVElDgRXC5dhRIRGHW2VjDHdVnI9A9Fxw6duV0eyi9fApQZKUFzlJz1ArjUQnivnFdC6AsNBlUsfiNIgGCR7AcVcqvg+iw/a/NC0im07xqPGXH6bI4RcnQMpUrKna3HRTgG0epvJ+iF2FwjH1HVSOQAP85rMZs57dTXGTPA2HknnY7HClSkiZJsrXDjj0Sqd5D1BpsuDElpsSsr/AO76QID9TT1CbYfMW1AC0gqNxcStNMv4rFudcuKR5lUkXVjE5gxvxED1SypmNF1u8bdEk+zG0tGT7Q5dIJ4jisoWr0DO3jTAMg8ljsTh5eAONldgl47IfqIbtEcsqweRmxXsGS4nvKFN/Nt/PZeWubTEti/hI9YBH1W/7GuPcNHKf/0fsl/U7VhYFTofFyFUqcIRiUN7VHZVRErmpRJXFqOO6uCsUDuqaJTdutMNCSFwu4rjyoONkoYccV8uOaohcaSClKgFxxXHA8QJ+f0XlHaaqH4qmJ3LdXTxGy9WrE6THJeN540d+9vF5BBJ+EknfoqfplsRn0hfinmo98CLmByAstJleXPOGYaZmCdUWO/PgP3WboVzTeTxB+YP5Wy7AuJNQuMhwA9iqstqOifAk5fspY/Ja7qgA0mnHxGABaTuZmU97I5e9rHB4LeI8k7r5cyofEbcrx9VfwrGsY8D+2B7qWWXkqK44uDs83zPBPrVnAAwDBO/S3VVMfgXYWroNMkwDq1SLjyg+i2uHwYJdBIuvq+WucCHvtG4RRy1oGeJvaMKcVrcIEcwhYshmp25EafMrSZtRo0KZ0iYvfc8VjKvi1VCJAib2E7bJ+Py/gjL469kG1i6oHO4/YL0XsZjQ6jFg4bgdLfafVec4RheXcNLZA8oWj7H1y3EaAZG3uR+fktzx5R/gvDJp3+T0gCSp6ZQmO9182ovOotshUCE1GqmVAgIkcCeeS+pP3UKhuvqRuUaBZpaouoEqVRQcFOOJIZXxNlDUuNCOUAV1z1ErjitmlXTScfT0JAP3XlvaahNdxgQ4eH6SvU8YAWuB2IMzttdea9psLp1OAJsCDqPhuTccd1V9M/InzrxMzjKIDhp2IB9eI91r+wxIY6yzmX4XvK7WuLWyAeh2t5r0DKsE2k+OY9JCozzpUJ+lj5chmyo5wgBJ8w7TaGvbUpuY6Yb1A4j1TfGmqI7trTzkxbzSTH45r2kVsOSR8PiBv15fNTQ2Wy/RX7MZprqFoBMguMp5mGOA/gtwWcwGLbTP9Oi4O42H1lX8xaYB5ifJFJKzIOkIc/cXtLRxWbfPdlo3LpPoLJ7iwS4XhKqjGhxm/lYqrF1RFnVuwGHhrXEbgR6lPOwuDca3ekeFs35uNvlJPss7UPAbOO3lZb/ALG0HCj4habey7M6ixeJXJfo0wdIU6ZQqbfpxRwVBRYSY0kINR0Sjd+BsfO/EcECo4H/AI3n6I+IPIAHTKNSaASFX0wuC5PotRzNI+4M9UMvOlfVBY/zigONlMUhHVIHVCdUhD1GVF5C2geQdj0TVZVA+y+7wrqOsnWEg9RCzedYNug6pBIhaDvbKrjoLSCJmB7mEUHTBkrR5xi8GGQ8QCCIE3J5wt3SY51FjtjE+SlUyqk4jU0Ejbl81cMaYiAnzlzSEQ8G2Qw2KDwBNxuqePyVtR0l8e/2VLM/D4mmCErd2ge0xNx1Qxg/RQskWh3/ANGKfH2VHMsUIsUtq5q9+7gPIqjVrnZpLjzP2RrG72C5nKrj6/RcOVF9Evg8wRFoJmRxHlsrVHAO0yQmnZlssIJu03b5mQSmqVdCJ70Y+thgW0yBAA0l0gyZJmPWPRejdkKRdhmG0SRfo4/lJc1ys9411JrYJ8c/pPP1Wmy+GUgzY21RxNvayKck0LjGtotV6YE8PVDp1AhvqzbYBDLlK1senolU/UR+oz8o+wQWVoJhDq1UDvNQlGgWWzU9lKiqXeItCtMwho2zUFBqKZfcoFR0qdIosGSglyI8KDwjABF90RpkSgvXC/kuOJh8Hoo1j4edwoFyiDJA5XuuoyydWoOCrV6xj+XX2IngbdI3XaeCc6I+ZVWOBLkkK8yBI+YWdzDB3naVs8VhtAIcfMmwtw6lU8vwQrtcI2J9ijk+HZ2NcujJ08DcLQ5VlDjewHkm2GydrTeLdE+oUA0cP+UieUfGIkxeCLWwPY9eaRYfK6rHd9S9Wk2d5rd/9PrubwjtwoIIAgCyWsjQTgmZGjX1GCNLpuD+eIVqi7foYTnF5UHNO0jY+SS4bL6lMAG5c718RtPTa6ZHyFtcT4vKhUfZFzGg+k6KjS2dp29CquqbLqOs6+6EXQoVHx1UC610SMYJz/ruj4QuMwfuqrkfCv39PujANdU3KFK+rPuT1Qtakoqsm4oZHJcLl9qWo5kSxCLfVFLuShUkLQSs/lx81XGoOPl9P+Vc7nncqNDDkvJO0cOAnj7I1QDs7hsOak2t0ubdE4HZ+oaRc/UBvteLRc7ShYDBB8Ey1m1t3D8fVboYqhUbSpzrEgC99XCQTPmnY5prXYmcWnvo84wuSNIfUqkmlTFp/W51m3PCb+isZFhQ0AgfH8ot9fqm3/qD4H0cOwAMA1kDi4yL89lPD4WGtHIfZJzPdD8K1ZUrUoeARPorTcMXGBJ/nBWMVhYqCdwAfcfunOWYxtJpIaC48Tw8kqNN7Dk6WhU6hoAlpHmIQg1WcfinVXS4oFKi950sbJ+Q8yh7ejVpbJMw+saYku+gubcf2Co46q9zSyjGgEgm2okb3jbhC0eEpaaZpU9TqrxBqaTpaHOIsem+6oZ7QbSqsptYGgMsR+rgTHOfqqacI2ItTlRmqb6kGlW8dJw+F1782yLFJMblbqRkHVTPwniOhWvrMlLcZTcLtJFtv0nzCBZG2HwSRlqjTvKi82TSvXFQlhYGVLwR8LoGxHA9QlRqSAU0ACQiYYxPookWU8ON1qZjNPUP1QSVypUug6r+SnHFjWoRwUC+VKmY3XHBmtIU2iyGx1/5ZSJvPAfNZRtg6rBEjb6q5lWCmXE2IEDhafz8lTaDVe0cJEx0T5xiI22XSbSo6MU3Zco0pa4t3aJjoN/ZOcFkTGgPYym6vpnU50xq5N6Dj0SzJvDVYX/C+Wn/AHW+se6c5HRjW1zwSwllNsjU0cbHmmYEhWZv0IO2FANrYdziHOA0E9WiRbrKiXK528y8d0arSS5rmk9YtaOWyW06staeYQ5lsZhdxCvqGZJuea6KqgX/AMlTweF7yoxhlrSYJ4m0pKTbHOkgbL+XPmndYmnSc1tgGCTB1Fz5sOUbnokObZxhqdXuaYq1HNd4nja14ECOkomJzjEVXOdTLqbTHgMH4RF/qnRSjdiJJzqh7l1ephtPfPYKLgNJJggxMARPuk+aY5lasDTeXtaDctjfkeQjlzQamBrYktdXrNttqgAW4AXJTF+QtpUnP70utaG6QTwu65RtylGo9AJRjK32L2UXPOlgLj0/lkY9nK7twG+s/REquAw9N7HEaTpqhpIgn4T6/cI9HEUS0EU8RUcNpc438wYCyEI+zpzl6PPc+wJBIMBzDceW6zrcQA9wEhriS2eE7g9Qtr2icQ4ktidxcm/U7rH5rTa1zXHbj0I2KopVoXFu9n1SpF0Km7cg2PqpYigRsW9OMpZTpETLTfp5rIpGs3NXjCAwxYolR9zfmok+6lHk2hSmYHFDlGodVxoT4RHou1OAHGwXKjbi8gfUK1gWz4zwIA9N/wCdFhpey7AaGk77CVb7vVYX5eia5hhwzC0SP1GT5uEqlltUMr0S74S4D/y8P1IWOL5UzIy8bQ1wmFFXDMIG5N/7SDBH3Qczy8vbqMtxFKC6N3tGzxz/AGK1lLL2tY5rRAJJgcz9ESvhA7Sf1N2PnuD0Kt+DRF8+zF4XHtrUXMrN0mWgOGzpN3AH9XNJsLUbBa02YS30Gy0uLwb2V2Uy2aLnEs6FwOpv1Kpdlezmh1etiPhLyWNNhEzJ9Uh45S0yhZIx2ivSwzmmkSAC8y0HzAkjkvs2ququLJadJIc9u55fYdFYzjMGVHltOSIu47noOQRMuy3+m558LBuT03S624xGctcpCvA5UxjS7Zouep5K5gsA+qfAPCTvwH5TTD4GW6qgLaLBqvbUd79Nk1yep3jdYZoZPgHEjmU6GK6TE5MzSbRHLsoZRvu7+48PwlOa5jh3EtqOqVYPwss0R6390/zGvTa3TUPx2DRMu6AC5WS7Q1wHBmhtNjRIEDVfnG3kmZmoRqInDc5XIBhgypWdTaCylVBbp3+ES0+ciVVw2LqU2lmstgkEdQSPyq1THCmWv2IMjnPBV2VHPcTwJJnnJv6TPmpVJ0V8bZWx+qpIdMGw4ud+FR/7M0Nc2p49X6BYep3KdVKrYLh5T7pfWBa0ve4NaBJceAWqcnozilsT1pYzQykyByMEAD1lKq2KhxgEDiCNiN/PgrlbOsO8nQ8kjm0gX4paapdOiYB3B3J4/JNjfsCX6NLUHiQQ0hWcS0GfNBAOxSR1H0jip03x1VUvuiB3BbRllltQJlgqzQxvQEkfNZZuM11AymHOveOnXh5rWYTCxTAIgkG3EW2nmskqNTs1+oVMvjjScB7EX/8AEqt2ffTdVFKowOD7tJ4Obf7fJc7NYsHVTdtVbp8jBCpHVSqNcLOpun2N/cInLakAo6cT0tgiykSqeHxrXsDpgFUcfmoYd5nrsVe5pKzz1Bt0Z3t3m/f0TQpMrd5rEObA0FhnUZMxbgkHZ/E4nFUw6rXFVps1rbaY8JDusrT5M3vcUXxMAuPKTYfdPsvy2nTNmNbJLrCJJ8uKQuWWOx7ccUtFPKcmbTEuEuO3+I/nFXKeGZVhzh/SZdoNg6P1Hpy91J4LiQT8XhEcG8fU81PG1Kekh7g2k2zrwD/j5cx6JiioqkLlJydsouwzsU4PfIoA+Cn/APZH6ndOQTKqTGlkA7Twb6fZTNUFo02BFrRbySXtFngoN0svUIkcm/5FFqCtgbk6QXNcdRwrDUfd5ECbvceQ5D5LzjH5oSX1al3uMhvLgAPIQiYmu6q8uc4vfzPDoOQVQYGXanX4DkT+ApZz5d9FeOHHoq4TD1Kj9T78QOACbOdDYYBbc7bIraRa2Bud0iz/ABFV5GHoGKjrufwY3iT15JK8mOfigOa9pqdEFlP+pWJ+FtwD1KQYahXxhc/EuOhhjT13gDa3NO8Fg2M1UcK0a48dR146k8zyV9tCnQpgbNbz3c43J8ybp1qPXYvb7EmY6KFHQGAarxF9I/JVHs3i6JpkVrFpgRyMngrRwLsU99R3wizR14eyR5Xlz3vqhttMT5nV+EyCT0BJtbNtUkE+arvv+Vdqt3VV7YEnYKRFTKTnxJJt5XVnCZS541VCAw7N5+fJfZfgy+pLhax0nhynqeSaZpixT234dJRN7pAr8gm1W6m0qQAEwTEW4wFexx0gObwIPoN/klWT0jrbJvMn1uB8vmnGaN8Hnsgl2FFlJmOdQqEGdBhzTxbP7rQYvGCs0PHxRfk7rPNIcdh+8ZHECyU4PHvpxI8Mw4cjsmJckLk+LNvgs1d3UAkQYPMXXMTjC4Sbu67FIu9JGum703BA4FWcszem9zWP8Bm/JclLo58ezbdkcLLC8zc+QEbW4jj6p+cQC4sHDdZPH5k6lRaKdn1T7D+4dYgKWV1RQpnU6eJdxnqrYySqKIpRbuTHuZ5gKQ5uPhaOJJ59OKWYcUy5tSqZDTFNnUXLyOMm6ymLznXUL3noAOPl1KtYHEvGp7x4zsJsxoE+g+qxect9GtcI67NJmWZOALQ6CZLn7aG8h1j5rD5nidZJFmjdztz1PM9FDOM3EeInTwbPiefwlGDY/FPkjTTafhGx5+fUpWaSb10OxQaWxzgoIESGxMnj1V6kziLDYDkFwNgADbZCxeIaxupxDRG52/c9FI3bKapH2KqRP89VkXYo16jqGHteatX+bnkFVz7OH4iKNIESd/1O9OAWmyPK24ei1gu7dzv7nH+QmVwVgfcyxgsKynTFNggDc8XHmepWdx7nV62htmgx58ytPVJAgbnc/wA9lVoUW0xbc7lApVsPjZwsDAABYBI+zdA6sQ8iz6lvSfynVRpdIHHilmYZiMPpZE7nlAm33R4mBlWghqbybc9kXCUO8h/6AbDmefkq+FwpqnUfhBvOxI+ychu3IcOf7IGGdwlgXHjJSDFVA97nE2G6YZviwBA3SrLbzVf/AKbfhkWe6/DofmiivbBk/SG+QhzcUzW4Ma4BwnkTAt5LWdp8fTo6X06bC4A3faRy8l53i8V/WpF1y4G0zeRAnkmmaUKZpw/xO5Ax/AnuSjVCFFy7LlLPaVVniptpPjw6T4THUi/kk769N1QiYDx6ciDy4EHqrGFyynUpBsxawG8+aVZlh+6NyS3iS2CCOYH1G6WmnIY4viWWPq0CdI1s3sf2+aFWxVOs4O8VN4vqtFr35qm3Nu6dZwcz+XH4TBmPo1D4SJOkwOMEAyOBhMaadgJpqjUV8f3tWmJ/02j5hCz7PGU2S50TwG7vIfdJMFiYfUJI1Fx+VgD6LOVW99itTzIBMDg0DbzXRi7tmSa6RocJjwB3z7ON2sFywcP9yJV7Rw2A3xcpmOp6rMZliuXp0nl16p32V7PFw7yqNLZs2Lnqfwim0lbMgm2TyrLX4l2t58M3J3d5dFr8PQDQA0QOikABACFjcXoFhqedgFLKTkVJURx2KFIEk+/8v5LD4/F1sXV0Umkx+p1vYcAtKMuNQl9Ykk8ODeg/KZYTDsYIAAH8910Wo/0xpsX9nez4w41OOqoRc8vJM3tvPVWnOtsqmJJsBzCFtt7NSo5ir2HqgilO+wRHsi52S/GYsno0e5WJBOVILjMYGtcRs0LzfH411Sq554xHldajMazn0XtZEkW/CQUsueN9yL9N1VhqO2S5bZ6Q6mBDQIaPtsFXxWMa0WuenNZ3OM3hzy90Nb/aL+XmsLmGc1KpI1FrZ24x1S8eFzDyZlA9Dq5e57i+o4Bo4mGyeQn7pNie1DnEMpUxp2DnOgOA46ffisMyppNySOWqFfw+LD/DdtpBc8kSPPb05KpYUu9k/wAvLrQ0xmY1tWsNaQ0aQ5s6Wk39CtPkuNFazw1rzsC/4vIgQbzbgsvhMR3k1GnRU+Elo35FwJuJ3KvFr6ngdSaHRMtdGqIhw5njuunFNUbBtM1VfL3s8TAfe1lEY9rxprN0naTt6pX2Zz6sRoe5r7xLrEdCfO1xCa4qq119MAjeQQZ8lHKLi9lcGmtGUz/KG0/FTPh5SkmCxOl7Z2m/l+VrsZhm8jB5JBjMujh5fuqMc1VMVki+0dp4is5ztLpGwN5i8A818MMWgHVB3kbghdy4OY9wEX0nafhuIW1fgKuKcwOAFNoEc4AFz58PJXVGMbZDblKkJ+y2WmvU11L6djG/Fb6YtwXMPhW0xAso1atre5+y8rLPm9dHpY48Ude6PP8AKC6G6jxO/X8JfmGa06I8TwCeEyfYbpEc5rYh2nC0yRsajrNbPLgPqhUGE5GixeYsYBO5sB+AqD8ofXealYkNFmUwY9SfdFynJG0j3tR3eVju7gOgCbioV1V0c2jmEwwY0MaTpbYT+VJ7gCuGvZVn3Xf0yweLqyUoxdSWOI4QmdZu6X4WA507EcVlnMU4YECFYYACUV1MAmNkKBJRrbFvSAOxrS4tLWukmZaOCDiG0Q4F2HpQbmRH33TH/sDnOLdYa5pJkibE2M2lSoU6NJw1gvqt8y3zFkSddHV+S5Ty7DBoIotEj+0fcLO5x2Sp1SXUGljidgDo/ZM8Ti3PPE/soMxNQf3LVKUfZjUZaaMtU7O4nD+PSY48QRxB6K1RriGunY25tI5TsRf38wdXSzN8Qbjr+6V5tgaLmveB3TtJJEeEuAkHoeHsmqbfYDil0Z81C3EhrP8A5CLAbFxLZA4TxG1ynGHxDgO6qDTUbYtO/OyXsp1aNam8s1aYieBaHPge4t1TbFBlfGO1NLXuaxzDy0i4J5LpqzYOmcph7iGsuTw+5PAdUZ2RVqgB1AcLzp/fpzTnKcGGvlw3be0NsLymDsypidIc6BwaSPRIUuL0h7jy9mfyfs3odBLpBAngZ32vzW2doptjn7kpHU7RsYCSx4PPSYHskmK7XkgljH9C4ED3jbyCdOc8qViIwjjZp8ViWwS8i14mAPMrO4jMK9d2jDCf7n/pb5cyldXHkkamGoI2I0sB6AHxDzTGhnL+7se7c06RTDB7g8vRA8birDWRN0Fw/ZvD0iH4mp3lQ76jA9BuU2pV6ZGmmWgDgIAHpxWSY/XVPeBzn2Mkk24AD5q9iMRSaP8AScXEWA9rnYCVlM3kjSsoGLfIolJhG9z1ssfRxtamYadJ3FM6r+Ttid7QrlHta/4HUXF38/myxxkzk0jTOYI5eiBAHFZjFdpsQfgpFjRYueI+SjRZiao1d9Y8Q0whcGuwlJDXG5jp2gnYzx4JbVfN5XTlFSNwet0PD0HNMG8LKRjYZmyX18S0OMlXMQ6BsVkqxc+o/wALjEDY9U3FC2KySo//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88" name="Picture 16" descr="Emma Wedgwood, prima e mulher de Darwi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5576" y="2194588"/>
            <a:ext cx="916208" cy="1159757"/>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http://people.wku.edu/charles.smith/pics/newsbec3.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183731" y="3621637"/>
            <a:ext cx="1185763" cy="1744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0472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1"/>
            <a:ext cx="8210550" cy="914400"/>
          </a:xfrm>
        </p:spPr>
        <p:txBody>
          <a:bodyPr>
            <a:normAutofit fontScale="90000"/>
          </a:bodyPr>
          <a:lstStyle/>
          <a:p>
            <a:r>
              <a:rPr lang="en-US" dirty="0"/>
              <a:t>Natural Selection the key to evolution</a:t>
            </a:r>
          </a:p>
        </p:txBody>
      </p:sp>
      <p:sp>
        <p:nvSpPr>
          <p:cNvPr id="3" name="Content Placeholder 2"/>
          <p:cNvSpPr>
            <a:spLocks noGrp="1"/>
          </p:cNvSpPr>
          <p:nvPr>
            <p:ph idx="4294967295"/>
          </p:nvPr>
        </p:nvSpPr>
        <p:spPr>
          <a:xfrm>
            <a:off x="4800600" y="1158950"/>
            <a:ext cx="4114800" cy="4627960"/>
          </a:xfrm>
          <a:prstGeom prst="rect">
            <a:avLst/>
          </a:prstGeom>
        </p:spPr>
        <p:txBody>
          <a:bodyPr>
            <a:normAutofit fontScale="85000" lnSpcReduction="20000"/>
          </a:bodyPr>
          <a:lstStyle/>
          <a:p>
            <a:pPr marL="0" indent="0">
              <a:buNone/>
            </a:pPr>
            <a:r>
              <a:rPr lang="en-US" b="1" u="sng" dirty="0"/>
              <a:t>NATURAL SELECTION </a:t>
            </a:r>
            <a:r>
              <a:rPr lang="en-US" dirty="0"/>
              <a:t>– DIFFERENTIAL FERTILITY AND MORTALITY OF VARIANTS WITHIN A POPULATION</a:t>
            </a:r>
          </a:p>
          <a:p>
            <a:pPr marL="0" indent="0">
              <a:buNone/>
            </a:pPr>
            <a:r>
              <a:rPr lang="en-US" i="1" dirty="0"/>
              <a:t>Darwin recognized that there is a struggle for survival and that population size will be limited by access to food and water therefore those with favorable traits or variations that allowed them to compete favorably for food and water would be more likely to survive to adulthood and create offspring with these favorable traits.  Favorable variations would be preserved in this way and unfavorable ones would die out and in this way species would evolve.</a:t>
            </a:r>
          </a:p>
        </p:txBody>
      </p:sp>
      <p:pic>
        <p:nvPicPr>
          <p:cNvPr id="4098" name="Picture 2" descr="http://bioap.wikispaces.com/file/view/finch.jpg/95004686/363x309/finc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377" y="934005"/>
            <a:ext cx="3457575" cy="29432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opotikicollegebiology.wikispaces.com/file/view/darwins_finches_legacy.jpg/323728668/367x264/darwins_finches_legac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4030481"/>
            <a:ext cx="2057400" cy="147998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461437" y="5479133"/>
            <a:ext cx="2186763" cy="307777"/>
          </a:xfrm>
          <a:prstGeom prst="rect">
            <a:avLst/>
          </a:prstGeom>
          <a:noFill/>
        </p:spPr>
        <p:txBody>
          <a:bodyPr wrap="square" rtlCol="0">
            <a:spAutoFit/>
          </a:bodyPr>
          <a:lstStyle/>
          <a:p>
            <a:r>
              <a:rPr lang="en-US" sz="1400" i="1" dirty="0"/>
              <a:t>Eastern House finch - Texas</a:t>
            </a:r>
          </a:p>
        </p:txBody>
      </p:sp>
      <p:pic>
        <p:nvPicPr>
          <p:cNvPr id="4104" name="Picture 8" descr="https://c1.staticflickr.com/9/8142/7386465240_e9544f538a_b.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976" t="10342" b="20705"/>
          <a:stretch/>
        </p:blipFill>
        <p:spPr bwMode="auto">
          <a:xfrm>
            <a:off x="2438400" y="4030481"/>
            <a:ext cx="2286000" cy="1295401"/>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http://cdn.desktopwallpapers4.me/wallpapers/animals/1920x1200/1/7067-finches-1920x1200-animal-wallpape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7965" y="5634192"/>
            <a:ext cx="1830251" cy="1143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96424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74638"/>
            <a:ext cx="6858000" cy="868362"/>
          </a:xfrm>
        </p:spPr>
        <p:txBody>
          <a:bodyPr/>
          <a:lstStyle/>
          <a:p>
            <a:r>
              <a:rPr lang="en-US" dirty="0"/>
              <a:t>EXAMPLE OF NATURAL SELECTION</a:t>
            </a:r>
          </a:p>
        </p:txBody>
      </p:sp>
      <p:sp>
        <p:nvSpPr>
          <p:cNvPr id="3" name="Content Placeholder 2"/>
          <p:cNvSpPr>
            <a:spLocks noGrp="1"/>
          </p:cNvSpPr>
          <p:nvPr>
            <p:ph idx="4294967295"/>
          </p:nvPr>
        </p:nvSpPr>
        <p:spPr>
          <a:xfrm>
            <a:off x="3810000" y="1066801"/>
            <a:ext cx="5257799" cy="2819400"/>
          </a:xfrm>
          <a:prstGeom prst="rect">
            <a:avLst/>
          </a:prstGeom>
        </p:spPr>
        <p:txBody>
          <a:bodyPr/>
          <a:lstStyle/>
          <a:p>
            <a:pPr marL="0" indent="0">
              <a:buNone/>
            </a:pPr>
            <a:r>
              <a:rPr lang="en-US" b="1" u="sng" dirty="0"/>
              <a:t>INDUSTRIAL MELANISM </a:t>
            </a:r>
            <a:r>
              <a:rPr lang="en-US" dirty="0"/>
              <a:t>- THE FREQUENCY OF A DARK VARIANT OF A SPECIES INCREASES IN RELATION TO A LIGHTER VARIANT IN RESPONSE TO CHANGES IN THE ENVIRONMENT DUE TO POLLUTION CAUSED INCREASING INDUSTRIALIZATION</a:t>
            </a:r>
          </a:p>
          <a:p>
            <a:pPr marL="0" indent="0">
              <a:buNone/>
            </a:pPr>
            <a:r>
              <a:rPr lang="en-US" b="1" i="1" dirty="0"/>
              <a:t>ENGLISH PEPPERED MOTH</a:t>
            </a:r>
          </a:p>
        </p:txBody>
      </p:sp>
      <p:pic>
        <p:nvPicPr>
          <p:cNvPr id="6150" name="Picture 6" descr="http://natureinstitute.org/txt/ch/images/moth_fig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1143000"/>
            <a:ext cx="2857500" cy="2400301"/>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http://media-1.web.britannica.com/eb-media/11/59011-004-F2BFB96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853" y="3553085"/>
            <a:ext cx="1467736" cy="2029128"/>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Image result for large black moth"/>
          <p:cNvPicPr>
            <a:picLocks noChangeAspect="1" noChangeArrowheads="1"/>
          </p:cNvPicPr>
          <p:nvPr/>
        </p:nvPicPr>
        <p:blipFill rotWithShape="1">
          <a:blip r:embed="rId4">
            <a:extLst>
              <a:ext uri="{28A0092B-C50C-407E-A947-70E740481C1C}">
                <a14:useLocalDpi xmlns:a14="http://schemas.microsoft.com/office/drawing/2010/main" val="0"/>
              </a:ext>
            </a:extLst>
          </a:blip>
          <a:srcRect l="2687" t="23880" r="14446"/>
          <a:stretch/>
        </p:blipFill>
        <p:spPr bwMode="auto">
          <a:xfrm>
            <a:off x="1828800" y="3683000"/>
            <a:ext cx="1981201" cy="1457325"/>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http://www.thesundaytimes.co.uk/sto/multimedia/dynamic/00222/smog_222845k.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66029" y="4038600"/>
            <a:ext cx="2767184" cy="1841609"/>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http://www.terradaily.com/images/soot-pollution-manhattan-building-b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62915" y="5301922"/>
            <a:ext cx="1570169" cy="1256136"/>
          </a:xfrm>
          <a:prstGeom prst="rect">
            <a:avLst/>
          </a:prstGeom>
          <a:noFill/>
          <a:extLst>
            <a:ext uri="{909E8E84-426E-40DD-AFC4-6F175D3DCCD1}">
              <a14:hiddenFill xmlns:a14="http://schemas.microsoft.com/office/drawing/2010/main">
                <a:solidFill>
                  <a:srgbClr val="FFFFFF"/>
                </a:solidFill>
              </a14:hiddenFill>
            </a:ext>
          </a:extLst>
        </p:spPr>
      </p:pic>
      <p:pic>
        <p:nvPicPr>
          <p:cNvPr id="6160" name="Picture 16" descr="https://pinkandgeek.files.wordpress.com/2008/09/img_2376.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5998" t="16639" r="23307" b="19234"/>
          <a:stretch/>
        </p:blipFill>
        <p:spPr bwMode="auto">
          <a:xfrm>
            <a:off x="7018961" y="2987076"/>
            <a:ext cx="1895452" cy="1798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85916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6530" y="76200"/>
            <a:ext cx="5791670" cy="600682"/>
          </a:xfrm>
        </p:spPr>
        <p:txBody>
          <a:bodyPr/>
          <a:lstStyle/>
          <a:p>
            <a:r>
              <a:rPr lang="en-US" dirty="0"/>
              <a:t>INTELLIGENT DESIGN</a:t>
            </a:r>
          </a:p>
        </p:txBody>
      </p:sp>
      <p:sp>
        <p:nvSpPr>
          <p:cNvPr id="3" name="Content Placeholder 2"/>
          <p:cNvSpPr>
            <a:spLocks noGrp="1"/>
          </p:cNvSpPr>
          <p:nvPr>
            <p:ph sz="quarter" idx="13"/>
          </p:nvPr>
        </p:nvSpPr>
        <p:spPr>
          <a:xfrm>
            <a:off x="3124200" y="762000"/>
            <a:ext cx="5334000" cy="5257800"/>
          </a:xfrm>
        </p:spPr>
        <p:txBody>
          <a:bodyPr>
            <a:normAutofit/>
          </a:bodyPr>
          <a:lstStyle/>
          <a:p>
            <a:pPr marL="0" indent="0">
              <a:buNone/>
            </a:pPr>
            <a:r>
              <a:rPr lang="en-US" dirty="0"/>
              <a:t>THE CONCEPT OF NATURAL SELECTION HAS STOOD UP TO 150 YEARS OF TESTING AND IS ONE OF THE MAIN FOUNDATIONS OF MODERN BIOLOGICAL SCIENCE</a:t>
            </a:r>
          </a:p>
          <a:p>
            <a:pPr marL="0" indent="0">
              <a:buNone/>
            </a:pPr>
            <a:r>
              <a:rPr lang="en-US" dirty="0"/>
              <a:t>ANOTHER VIEW IS CREATION SCIENCE OR </a:t>
            </a:r>
            <a:r>
              <a:rPr lang="en-US" b="1" u="sng" dirty="0"/>
              <a:t>INTELLIGENT DESIGN </a:t>
            </a:r>
            <a:r>
              <a:rPr lang="en-US" dirty="0"/>
              <a:t>– A RELIGIONS EXPLANATION OF THE WORLD THAT ASSUMES THE EXISTENCE OF A SUPERNATURAL FORCE</a:t>
            </a:r>
          </a:p>
          <a:p>
            <a:pPr marL="0" indent="0">
              <a:buNone/>
            </a:pPr>
            <a:r>
              <a:rPr lang="en-US" b="1" u="sng" dirty="0"/>
              <a:t>IRREDUCIBLE COMPLEXITY </a:t>
            </a:r>
            <a:r>
              <a:rPr lang="en-US" dirty="0"/>
              <a:t>– THE IDEA THAT THERE EXIST PROCESSES AND STRUCTURES THAT ARE TOO COMPLEX TO HAVE ARISEN THROUGH EVOLUTIONARY MECHANISMS</a:t>
            </a:r>
          </a:p>
        </p:txBody>
      </p:sp>
      <p:pic>
        <p:nvPicPr>
          <p:cNvPr id="3074" name="Picture 2" descr="https://radiofreethinker.files.wordpress.com/2012/03/intelligent_desig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837" y="3505200"/>
            <a:ext cx="2743200" cy="214022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upload.wikimedia.org/wikipedia/commons/thumb/b/bb/Black_Hole_in_the_universe.jpg/640px-Black_Hole_in_the_univers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837" y="1600200"/>
            <a:ext cx="2743200" cy="1851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2608394"/>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
  <TotalTime>0</TotalTime>
  <Words>1351</Words>
  <Application/>
  <PresentationFormat>On-screen Show (4:3)</PresentationFormat>
  <Paragraphs>118</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Tw Cen MT</vt:lpstr>
      <vt:lpstr>Droplet</vt:lpstr>
      <vt:lpstr>Anthropology is…….</vt:lpstr>
      <vt:lpstr>PowerPoint Presentation</vt:lpstr>
      <vt:lpstr>Cultural Anthropology</vt:lpstr>
      <vt:lpstr>So what is human culture?</vt:lpstr>
      <vt:lpstr>Archaeology</vt:lpstr>
      <vt:lpstr>Linguistic Anthropology</vt:lpstr>
      <vt:lpstr>Physical or biological Anthropology</vt:lpstr>
      <vt:lpstr>The nature of science</vt:lpstr>
      <vt:lpstr>The nature of science</vt:lpstr>
      <vt:lpstr>The nature of science</vt:lpstr>
      <vt:lpstr>The Development of  Evolutionary Theory</vt:lpstr>
      <vt:lpstr>Questioning the old ideas</vt:lpstr>
      <vt:lpstr>PowerPoint Presentation</vt:lpstr>
      <vt:lpstr>IS NATURE DYNAMIC NOT FIXED?</vt:lpstr>
      <vt:lpstr>PowerPoint Presentation</vt:lpstr>
      <vt:lpstr>Natural Selection the key to evolution</vt:lpstr>
      <vt:lpstr>EXAMPLE OF NATURAL SELECTION</vt:lpstr>
      <vt:lpstr>INTELLIGENT DESIGN</vt:lpstr>
    </vt:vector>
  </TitlesOfParts>
  <LinksUpToDate>false</LinksUpToDate>
  <SharedDoc>false</SharedDoc>
  <HyperlinksChanged>false</HyperlinksChanged>
  <AppVersion>16.0000</AppVersion>
  <Company/>
  <Manager/>
</Properties>
</file>

<file path=docProps/core.xml><?xml version="1.0" encoding="utf-8"?>
<coreProperties xmlns="http://schemas.openxmlformats.org/package/2006/metadata/core-properties" xmlns:cp="http://schemas.openxmlformats.org/package/2006/metadata/core-properties" xmlns:dc="http://purl.org/dc/elements/1.1/" xmlns:dcterms="http://purl.org/dc/terms/" xmlns:xsi="http://www.w3.org/2001/XMLSchema-instance">
  <revision>0</revision>
</coreProperties>
</file>